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6" r:id="rId4"/>
    <p:sldId id="281" r:id="rId5"/>
    <p:sldId id="282" r:id="rId6"/>
    <p:sldId id="279" r:id="rId7"/>
    <p:sldId id="280" r:id="rId8"/>
    <p:sldId id="277" r:id="rId9"/>
    <p:sldId id="278" r:id="rId10"/>
    <p:sldId id="275" r:id="rId11"/>
    <p:sldId id="276" r:id="rId12"/>
    <p:sldId id="287" r:id="rId13"/>
    <p:sldId id="283" r:id="rId14"/>
    <p:sldId id="284" r:id="rId15"/>
    <p:sldId id="285" r:id="rId16"/>
    <p:sldId id="286" r:id="rId17"/>
    <p:sldId id="288" r:id="rId18"/>
    <p:sldId id="289" r:id="rId19"/>
    <p:sldId id="273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B8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58F6FC-21FC-454D-878B-FA8A97638683}" type="datetimeFigureOut">
              <a:rPr lang="cs-CZ"/>
              <a:pPr>
                <a:defRPr/>
              </a:pPr>
              <a:t>23.3.2021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430412-5DB6-43D4-BB0B-118514142F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803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2E8677-3567-44D4-B478-494DD7311747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F81290-5BDA-4BC3-BBEB-A33311A71E1C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641296-0C55-48E0-B09D-9C78A49EEAE2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8300"/>
            <a:ext cx="9144000" cy="467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161925"/>
            <a:ext cx="41814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094952"/>
            <a:ext cx="7425033" cy="2387600"/>
          </a:xfrm>
        </p:spPr>
        <p:txBody>
          <a:bodyPr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4616191"/>
            <a:ext cx="7425033" cy="165576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4990034" y="6337952"/>
            <a:ext cx="3999143" cy="520047"/>
          </a:xfrm>
        </p:spPr>
        <p:txBody>
          <a:bodyPr anchor="ctr">
            <a:normAutofit/>
          </a:bodyPr>
          <a:lstStyle>
            <a:lvl1pPr algn="r">
              <a:defRPr sz="17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59022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 bez křížk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415088"/>
            <a:ext cx="38163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400" y="0"/>
            <a:ext cx="7426800" cy="21636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636707"/>
            <a:ext cx="3708000" cy="3540256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6000" y="2636707"/>
            <a:ext cx="3708000" cy="3540256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EFD9D-5855-46A4-AFAE-EB670EC0D2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83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B61A1-F325-4D3F-8B41-5E735B6A6F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769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A17E1-B90A-4F2A-8E84-EFBC0E1FCA4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480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 bez hlavič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415088"/>
            <a:ext cx="38163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F2C4B-7F06-4590-8673-B01BEAF33F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91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loučení a konta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8"/>
          <a:stretch>
            <a:fillRect/>
          </a:stretch>
        </p:blipFill>
        <p:spPr bwMode="auto">
          <a:xfrm>
            <a:off x="0" y="209550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1971676"/>
            <a:ext cx="7425033" cy="1771650"/>
          </a:xfrm>
        </p:spPr>
        <p:txBody>
          <a:bodyPr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4511416"/>
            <a:ext cx="7425033" cy="86068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4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27974-48CB-4F2C-80DD-0D82A78629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75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 šip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6700" indent="-266700">
              <a:buSzPct val="120000"/>
              <a:buFontTx/>
              <a:buBlip>
                <a:blip r:embed="rId2"/>
              </a:buBlip>
              <a:defRPr/>
            </a:lvl1pPr>
            <a:lvl2pPr marL="266700" indent="-266700">
              <a:buSzPct val="120000"/>
              <a:buFontTx/>
              <a:buBlip>
                <a:blip r:embed="rId2"/>
              </a:buBlip>
              <a:defRPr/>
            </a:lvl2pPr>
            <a:lvl3pPr marL="266700" indent="-266700">
              <a:buSzPct val="120000"/>
              <a:defRPr/>
            </a:lvl3pPr>
            <a:lvl4pPr marL="449263" indent="-182563">
              <a:buSzPct val="120000"/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AD3BE-F81B-4D42-AEBC-2CF95E793A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17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Text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784571"/>
          </a:xfrm>
        </p:spPr>
        <p:txBody>
          <a:bodyPr/>
          <a:lstStyle>
            <a:lvl1pPr marL="266700" indent="-266700">
              <a:buSzPct val="120000"/>
              <a:buFontTx/>
              <a:buBlip>
                <a:blip r:embed="rId2"/>
              </a:buBlip>
              <a:defRPr sz="1800" b="1"/>
            </a:lvl1pPr>
            <a:lvl2pPr marL="266700" indent="-266700">
              <a:buSzPct val="120000"/>
              <a:buFontTx/>
              <a:buBlip>
                <a:blip r:embed="rId2"/>
              </a:buBlip>
              <a:defRPr sz="1600"/>
            </a:lvl2pPr>
            <a:lvl3pPr marL="266700" indent="-266700">
              <a:buSzPct val="120000"/>
              <a:defRPr sz="1200"/>
            </a:lvl3pPr>
            <a:lvl4pPr marL="449263" indent="-182563">
              <a:buSzPct val="120000"/>
              <a:defRPr sz="1100"/>
            </a:lvl4pPr>
            <a:lvl5pPr>
              <a:defRPr sz="105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628649" y="2696989"/>
            <a:ext cx="7886700" cy="2995503"/>
          </a:xfrm>
        </p:spPr>
        <p:txBody>
          <a:bodyPr/>
          <a:lstStyle>
            <a:lvl1pPr marL="266700" indent="-266700">
              <a:buSzPct val="120000"/>
              <a:buFontTx/>
              <a:buBlip>
                <a:blip r:embed="rId2"/>
              </a:buBlip>
              <a:defRPr sz="1800" b="1"/>
            </a:lvl1pPr>
            <a:lvl2pPr marL="266700" indent="-266700">
              <a:buSzPct val="120000"/>
              <a:buFontTx/>
              <a:buBlip>
                <a:blip r:embed="rId2"/>
              </a:buBlip>
              <a:defRPr sz="1600"/>
            </a:lvl2pPr>
            <a:lvl3pPr marL="266700" indent="-266700">
              <a:buSzPct val="120000"/>
              <a:defRPr sz="1200"/>
            </a:lvl3pPr>
            <a:lvl4pPr marL="449263" indent="-182563">
              <a:buSzPct val="120000"/>
              <a:defRPr sz="1100"/>
            </a:lvl4pPr>
            <a:lvl5pPr>
              <a:defRPr sz="105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628649" y="5754344"/>
            <a:ext cx="7886700" cy="471893"/>
          </a:xfrm>
        </p:spPr>
        <p:txBody>
          <a:bodyPr/>
          <a:lstStyle>
            <a:lvl1pPr marL="0" indent="0">
              <a:buSzPct val="120000"/>
              <a:buFontTx/>
              <a:buNone/>
              <a:defRPr sz="1200" b="0" i="1"/>
            </a:lvl1pPr>
            <a:lvl2pPr marL="266700" indent="-266700">
              <a:buSzPct val="120000"/>
              <a:buFontTx/>
              <a:buBlip>
                <a:blip r:embed="rId3"/>
              </a:buBlip>
              <a:defRPr sz="1600"/>
            </a:lvl2pPr>
            <a:lvl3pPr marL="266700" indent="-266700">
              <a:buSzPct val="120000"/>
              <a:defRPr sz="1200"/>
            </a:lvl3pPr>
            <a:lvl4pPr marL="449263" indent="-182563">
              <a:buSzPct val="120000"/>
              <a:defRPr sz="1100"/>
            </a:lvl4pPr>
            <a:lvl5pPr>
              <a:defRPr sz="105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303A-75E1-4433-99DD-BBB22024665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90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 kři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415088"/>
            <a:ext cx="38163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850" y="-1"/>
            <a:ext cx="7429499" cy="2162175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17799"/>
            <a:ext cx="7886700" cy="3459163"/>
          </a:xfrm>
        </p:spPr>
        <p:txBody>
          <a:bodyPr/>
          <a:lstStyle>
            <a:lvl3pPr>
              <a:buSzPct val="120000"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B149-E6DA-41B8-B33C-916039086D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14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708000" cy="4351338"/>
          </a:xfrm>
        </p:spPr>
        <p:txBody>
          <a:bodyPr/>
          <a:lstStyle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7349" y="1825625"/>
            <a:ext cx="3708000" cy="4351338"/>
          </a:xfrm>
        </p:spPr>
        <p:txBody>
          <a:bodyPr/>
          <a:lstStyle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6FFC7-AD05-494C-AC25-D1105A3FDC7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37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 šip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08" y="90000"/>
            <a:ext cx="7268441" cy="1350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708000" cy="4351338"/>
          </a:xfrm>
        </p:spPr>
        <p:txBody>
          <a:bodyPr/>
          <a:lstStyle>
            <a:lvl1pPr marL="266700" indent="-266700">
              <a:buSzPct val="120000"/>
              <a:buFontTx/>
              <a:buBlip>
                <a:blip r:embed="rId2"/>
              </a:buBlip>
              <a:defRPr/>
            </a:lvl1pPr>
            <a:lvl2pPr marL="266700" indent="-266700">
              <a:buSzPct val="120000"/>
              <a:buFontTx/>
              <a:buBlip>
                <a:blip r:embed="rId2"/>
              </a:buBlip>
              <a:defRPr/>
            </a:lvl2pPr>
            <a:lvl3pPr marL="266700" indent="-266700">
              <a:buSzPct val="120000"/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7349" y="1825625"/>
            <a:ext cx="3708000" cy="4351338"/>
          </a:xfrm>
        </p:spPr>
        <p:txBody>
          <a:bodyPr/>
          <a:lstStyle>
            <a:lvl1pPr marL="266700" indent="-266700">
              <a:buSzPct val="120000"/>
              <a:buFontTx/>
              <a:buBlip>
                <a:blip r:embed="rId2"/>
              </a:buBlip>
              <a:defRPr/>
            </a:lvl1pPr>
            <a:lvl2pPr marL="266700" indent="-266700">
              <a:buSzPct val="120000"/>
              <a:buFontTx/>
              <a:buBlip>
                <a:blip r:embed="rId2"/>
              </a:buBlip>
              <a:defRPr/>
            </a:lvl2pPr>
            <a:lvl3pPr marL="266700" indent="-266700">
              <a:buSzPct val="120000"/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61856-9DB1-487F-A3DF-C73FD669CB9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35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 kří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415088"/>
            <a:ext cx="38163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200" y="0"/>
            <a:ext cx="7426800" cy="21636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636707"/>
            <a:ext cx="3708000" cy="3540256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6000" y="2636707"/>
            <a:ext cx="3708000" cy="3540256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650D8-012C-4597-B076-C5BECC93B2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23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246188" y="90488"/>
            <a:ext cx="7269162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cs-CZ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850" y="6356350"/>
            <a:ext cx="43561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613" y="6288088"/>
            <a:ext cx="595312" cy="5016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5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EE3AAAFC-AF47-4306-8E7E-7FDC67510E8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Obrázek 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415088"/>
            <a:ext cx="38163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09" r:id="rId3"/>
    <p:sldLayoutId id="2147483710" r:id="rId4"/>
    <p:sldLayoutId id="2147483711" r:id="rId5"/>
    <p:sldLayoutId id="2147483718" r:id="rId6"/>
    <p:sldLayoutId id="2147483712" r:id="rId7"/>
    <p:sldLayoutId id="2147483713" r:id="rId8"/>
    <p:sldLayoutId id="2147483719" r:id="rId9"/>
    <p:sldLayoutId id="2147483720" r:id="rId10"/>
    <p:sldLayoutId id="2147483714" r:id="rId11"/>
    <p:sldLayoutId id="2147483715" r:id="rId12"/>
    <p:sldLayoutId id="2147483721" r:id="rId13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500" b="1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228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20000"/>
        <a:buBlip>
          <a:blip r:embed="rId17"/>
        </a:buBlip>
        <a:defRPr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449263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20000"/>
        <a:buBlip>
          <a:blip r:embed="rId17"/>
        </a:buBlip>
        <a:defRPr sz="16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714375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20000"/>
        <a:buBlip>
          <a:blip r:embed="rId17"/>
        </a:buBlip>
        <a:defRPr sz="1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>
          <a:xfrm>
            <a:off x="747569" y="2095499"/>
            <a:ext cx="7696344" cy="3335483"/>
          </a:xfrm>
        </p:spPr>
        <p:txBody>
          <a:bodyPr/>
          <a:lstStyle/>
          <a:p>
            <a:pPr algn="ctr"/>
            <a:r>
              <a:rPr lang="cs-CZ" altLang="cs-CZ" dirty="0"/>
              <a:t>Analýza nákladovosti výkonů</a:t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2400" dirty="0">
                <a:ea typeface="Segoe UI" panose="020B0502040204020203" pitchFamily="34" charset="0"/>
              </a:rPr>
              <a:t>Projekt </a:t>
            </a:r>
            <a:r>
              <a:rPr lang="cs-CZ" altLang="cs-CZ" sz="2400" b="0" dirty="0">
                <a:ea typeface="Segoe UI" panose="020B0502040204020203" pitchFamily="34" charset="0"/>
              </a:rPr>
              <a:t>„Systémová podpora rozvoje </a:t>
            </a:r>
            <a:r>
              <a:rPr lang="cs-CZ" altLang="cs-CZ" sz="2400" b="0" dirty="0" err="1">
                <a:ea typeface="Segoe UI" panose="020B0502040204020203" pitchFamily="34" charset="0"/>
              </a:rPr>
              <a:t>adiktologických</a:t>
            </a:r>
            <a:r>
              <a:rPr lang="cs-CZ" altLang="cs-CZ" sz="2400" b="0" dirty="0">
                <a:ea typeface="Segoe UI" panose="020B0502040204020203" pitchFamily="34" charset="0"/>
              </a:rPr>
              <a:t> služeb v rámci integrované protidrogové politiky“</a:t>
            </a:r>
            <a:endParaRPr lang="cs-CZ" altLang="cs-CZ" sz="2400" b="0" dirty="0"/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872836" y="5555673"/>
            <a:ext cx="7135635" cy="716540"/>
          </a:xfrm>
        </p:spPr>
        <p:txBody>
          <a:bodyPr/>
          <a:lstStyle/>
          <a:p>
            <a:pPr eaLnBrk="1" hangingPunct="1"/>
            <a:r>
              <a:rPr lang="cs-CZ" altLang="cs-CZ" sz="2400" b="1" dirty="0"/>
              <a:t>Ing. Ondřej Brom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819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989513" y="6337300"/>
            <a:ext cx="3998912" cy="520700"/>
          </a:xfrm>
        </p:spPr>
        <p:txBody>
          <a:bodyPr/>
          <a:lstStyle/>
          <a:p>
            <a:pPr eaLnBrk="1" hangingPunct="1"/>
            <a:r>
              <a:rPr lang="cs-CZ" altLang="cs-CZ" sz="1800" dirty="0"/>
              <a:t>26. března 2021| Praha</a:t>
            </a:r>
          </a:p>
        </p:txBody>
      </p:sp>
      <p:pic>
        <p:nvPicPr>
          <p:cNvPr id="8197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9563"/>
            <a:ext cx="5191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50" y="207819"/>
            <a:ext cx="2729717" cy="1178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6E916C1-2CC2-412F-80E5-AB5E840CE8B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Problémy </a:t>
            </a:r>
            <a:r>
              <a:rPr lang="cs-CZ" sz="4000">
                <a:solidFill>
                  <a:schemeClr val="bg1"/>
                </a:solidFill>
              </a:rPr>
              <a:t>datových zdrojů a řešení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="" xmlns:a16="http://schemas.microsoft.com/office/drawing/2014/main" id="{C14CF5DC-9D38-49A8-A0DA-8E2B06CDC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chybějící hodnoty, překlepy – kontrola </a:t>
            </a:r>
            <a:r>
              <a:rPr lang="cs-CZ" dirty="0" smtClean="0"/>
              <a:t>dat</a:t>
            </a:r>
            <a:r>
              <a:rPr lang="cs-CZ" dirty="0"/>
              <a:t> a částečné doplnění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rozdílná </a:t>
            </a:r>
            <a:r>
              <a:rPr lang="cs-CZ" dirty="0"/>
              <a:t>struktura zdrojových souborů </a:t>
            </a:r>
            <a:r>
              <a:rPr lang="cs-CZ" dirty="0" smtClean="0"/>
              <a:t>–restrukturalizace </a:t>
            </a:r>
            <a:r>
              <a:rPr lang="cs-CZ" dirty="0"/>
              <a:t>dat, sjednocení struktury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nejednotný zápis výkonů – tvorba centrálních číselníků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oddělené datové zdroje – sloučení do jednoho datového souboru (vize tvorby datového skladu)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extrémní hodnoty – uživatelská kontrola  vyloučení extrémů, volba vhodné statistické metody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A74F90F5-AD30-492E-A915-D92700CB8F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77084DE1-63C7-42E7-8B82-7ACFCE071B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109855"/>
            <a:ext cx="2581039" cy="5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24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0D0618A-CC42-43B6-A3BC-3C2B91082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>
                <a:solidFill>
                  <a:schemeClr val="bg1"/>
                </a:solidFill>
              </a:rPr>
              <a:t>P</a:t>
            </a:r>
            <a:r>
              <a:rPr lang="pl-PL" sz="4000" baseline="-25000" dirty="0">
                <a:solidFill>
                  <a:schemeClr val="bg1"/>
                </a:solidFill>
              </a:rPr>
              <a:t>sv</a:t>
            </a:r>
            <a:r>
              <a:rPr lang="pl-PL" sz="4000" dirty="0">
                <a:solidFill>
                  <a:schemeClr val="bg1"/>
                </a:solidFill>
              </a:rPr>
              <a:t> – </a:t>
            </a:r>
            <a:r>
              <a:rPr lang="pl-PL" sz="4000">
                <a:solidFill>
                  <a:schemeClr val="bg1"/>
                </a:solidFill>
              </a:rPr>
              <a:t>počet výkonů na osobu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14BFE85-47ED-43D1-8317-8C00C699B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77022" cy="43513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vztah mezi počtem výkonů a osob se ukázal velmi volný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data jsou kontaminována podstatným množstvím extrémních hodnot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nelze uspokojivě stanovit počet výkonů připadající na jednu osobu pro každou kombinaci výkonu a typu služby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volba zjednodušeného nákladového vzorce, kde vstupem jsou přímo vykázané výkony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provedený odhad je založen na robustních </a:t>
            </a:r>
            <a:r>
              <a:rPr lang="cs-CZ" sz="2400" dirty="0" err="1"/>
              <a:t>estimátorech</a:t>
            </a:r>
            <a:r>
              <a:rPr lang="cs-CZ" sz="2400" dirty="0"/>
              <a:t> polohy (</a:t>
            </a:r>
            <a:r>
              <a:rPr lang="cs-CZ" sz="2400" dirty="0" err="1"/>
              <a:t>Tukey</a:t>
            </a:r>
            <a:r>
              <a:rPr lang="cs-CZ" sz="2400" dirty="0"/>
              <a:t>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umenšení vlivu extrémů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BE70B55-10C1-4078-AD3B-0BE23002C6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97E19927-37FF-4F6F-A945-A8A069E060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232511"/>
            <a:ext cx="2581039" cy="5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88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="" xmlns:a16="http://schemas.microsoft.com/office/drawing/2014/main" id="{1CACA2B4-0FA6-40A6-B452-DACE19FD0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188" y="90488"/>
            <a:ext cx="7778940" cy="13493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Ukázka vztahu výkonu a počtu osob pro</a:t>
            </a:r>
            <a:r>
              <a:rPr lang="cs-CZ" sz="3600">
                <a:solidFill>
                  <a:schemeClr val="bg1"/>
                </a:solidFill>
              </a:rPr>
              <a:t> </a:t>
            </a:r>
            <a:r>
              <a:rPr lang="cs-CZ" sz="3600" smtClean="0">
                <a:solidFill>
                  <a:schemeClr val="bg1"/>
                </a:solidFill>
              </a:rPr>
              <a:t>výk</a:t>
            </a:r>
            <a:r>
              <a:rPr lang="cs-CZ" sz="3600" smtClean="0">
                <a:solidFill>
                  <a:schemeClr val="bg1"/>
                </a:solidFill>
              </a:rPr>
              <a:t>on</a:t>
            </a:r>
            <a:r>
              <a:rPr lang="cs-CZ" sz="3600" smtClean="0">
                <a:solidFill>
                  <a:schemeClr val="bg1"/>
                </a:solidFill>
              </a:rPr>
              <a:t> </a:t>
            </a:r>
            <a:r>
              <a:rPr lang="cs-CZ" sz="3600" dirty="0">
                <a:solidFill>
                  <a:schemeClr val="bg1"/>
                </a:solidFill>
              </a:rPr>
              <a:t>i</a:t>
            </a:r>
            <a:r>
              <a:rPr lang="cs-CZ" sz="3600" smtClean="0">
                <a:solidFill>
                  <a:schemeClr val="bg1"/>
                </a:solidFill>
              </a:rPr>
              <a:t>ndividuální </a:t>
            </a:r>
            <a:r>
              <a:rPr lang="cs-CZ" sz="3600" dirty="0">
                <a:solidFill>
                  <a:schemeClr val="bg1"/>
                </a:solidFill>
              </a:rPr>
              <a:t>práce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13E2C2D6-A456-49E3-B9D0-5DD923EAA0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427974-48CB-4F2C-80DD-0D82A786293D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5E757469-F048-47C9-9B46-924F20C288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82" r="23596"/>
          <a:stretch/>
        </p:blipFill>
        <p:spPr>
          <a:xfrm>
            <a:off x="323850" y="1439863"/>
            <a:ext cx="4434840" cy="49911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884683A0-1312-4857-8EBC-0B5DD07F0A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81" r="23596"/>
          <a:stretch/>
        </p:blipFill>
        <p:spPr>
          <a:xfrm>
            <a:off x="4674489" y="1426814"/>
            <a:ext cx="4434840" cy="49911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279D776C-0489-4120-8B8B-9D94E8E973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109855"/>
            <a:ext cx="2581039" cy="5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174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0D0618A-CC42-43B6-A3BC-3C2B91082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>
                <a:solidFill>
                  <a:schemeClr val="bg1"/>
                </a:solidFill>
              </a:rPr>
              <a:t>T</a:t>
            </a:r>
            <a:r>
              <a:rPr lang="pl-PL" sz="4000" baseline="-25000" dirty="0">
                <a:solidFill>
                  <a:schemeClr val="bg1"/>
                </a:solidFill>
              </a:rPr>
              <a:t>v</a:t>
            </a:r>
            <a:r>
              <a:rPr lang="pl-PL" sz="4000" dirty="0">
                <a:solidFill>
                  <a:schemeClr val="bg1"/>
                </a:solidFill>
              </a:rPr>
              <a:t> – </a:t>
            </a:r>
            <a:r>
              <a:rPr lang="pl-PL" sz="4000">
                <a:solidFill>
                  <a:schemeClr val="bg1"/>
                </a:solidFill>
              </a:rPr>
              <a:t>časová dotace na výkon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14BFE85-47ED-43D1-8317-8C00C699B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77022" cy="43513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konstanta je určena expertně a není předmětem odhadu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odhad je dokonce nemožný, protože data neobsahují </a:t>
            </a:r>
            <a:r>
              <a:rPr lang="cs-CZ" sz="2400" dirty="0" smtClean="0"/>
              <a:t>čas </a:t>
            </a:r>
            <a:r>
              <a:rPr lang="cs-CZ" sz="2400" dirty="0"/>
              <a:t>věnovaný výkonům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konstanty pro výkony před revizí 2020 byly použity pro výpočet nákladových konstant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hodnoty pro výkony po revizi budou používány při aplikaci vzorce na aktuální výkony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BE70B55-10C1-4078-AD3B-0BE23002C6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5B98118A-0E0A-4085-BBC4-739719A3D6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109855"/>
            <a:ext cx="2581039" cy="5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959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0D0618A-CC42-43B6-A3BC-3C2B91082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>
                <a:solidFill>
                  <a:schemeClr val="bg1"/>
                </a:solidFill>
              </a:rPr>
              <a:t>C</a:t>
            </a:r>
            <a:r>
              <a:rPr lang="it-IT" sz="4000" baseline="-25000" dirty="0">
                <a:solidFill>
                  <a:schemeClr val="bg1"/>
                </a:solidFill>
              </a:rPr>
              <a:t>svn</a:t>
            </a:r>
            <a:r>
              <a:rPr lang="it-IT" sz="4000" dirty="0">
                <a:solidFill>
                  <a:schemeClr val="bg1"/>
                </a:solidFill>
              </a:rPr>
              <a:t> – </a:t>
            </a:r>
            <a:r>
              <a:rPr lang="it-IT" sz="4000">
                <a:solidFill>
                  <a:schemeClr val="bg1"/>
                </a:solidFill>
              </a:rPr>
              <a:t>cena času pro náklad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14BFE85-47ED-43D1-8317-8C00C699B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439" y="1551304"/>
            <a:ext cx="8177022" cy="4736783"/>
          </a:xfrm>
        </p:spPr>
        <p:txBody>
          <a:bodyPr/>
          <a:lstStyle/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náklady v datech nebyly vztaženy přímo k výkonům</a:t>
            </a:r>
          </a:p>
          <a:p>
            <a:pPr marL="342900" lvl="1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k dispozici jsou jen náklady za projekt v různém členění</a:t>
            </a: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expertně a na základě statistické analýzy byly náklady rozděleny na fixní a výkonové a dále do skupin, pro které se stanoví různé konstanty</a:t>
            </a:r>
          </a:p>
          <a:p>
            <a:pPr marL="342900" lvl="1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v rozdělení existuje prostor pro další analýzu – podrobnější rozdělení by mělo vést k přesnějšímu vzorci</a:t>
            </a: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100" dirty="0"/>
              <a:t>konstanty jsou stanoveny pro revidované výkony</a:t>
            </a:r>
          </a:p>
          <a:p>
            <a:pPr marL="342900" lvl="1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starší výkony byly sečteny do nových </a:t>
            </a: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konstanty pro výkonové náklady byly určeny lineární regresní analýzou  omezeními</a:t>
            </a:r>
          </a:p>
          <a:p>
            <a:pPr marL="342900" lvl="1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1900" dirty="0"/>
              <a:t>závislost byla modelována na čase věnovanému výkonu</a:t>
            </a:r>
          </a:p>
          <a:p>
            <a:pPr marL="342900" lvl="1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1900" dirty="0"/>
              <a:t>charakter závislosti si vyžádal stanovit dolní hranice konstant</a:t>
            </a: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struktura a počet případů dovolil odhadnou konstanty jen pro 4 typy služeb a jejich typicky prováděné výkony</a:t>
            </a:r>
          </a:p>
          <a:p>
            <a:pPr marL="342900" lvl="1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1900" dirty="0"/>
              <a:t>ADP, AL, KPS a TP</a:t>
            </a:r>
          </a:p>
          <a:p>
            <a:pPr lvl="1"/>
            <a:endParaRPr lang="cs-CZ" sz="18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BE70B55-10C1-4078-AD3B-0BE23002C6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EFFB6A7-4161-4045-9880-46C99B420C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68" y="6254032"/>
            <a:ext cx="2581039" cy="5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682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="" xmlns:a16="http://schemas.microsoft.com/office/drawing/2014/main" id="{1CACA2B4-0FA6-40A6-B452-DACE19FD0C24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cs-CZ" sz="4000">
                <a:solidFill>
                  <a:schemeClr val="bg1"/>
                </a:solidFill>
              </a:rPr>
              <a:t>Předpověď zjednodušeného a komplexního </a:t>
            </a:r>
            <a:r>
              <a:rPr lang="cs-CZ" sz="4000" dirty="0">
                <a:solidFill>
                  <a:schemeClr val="bg1"/>
                </a:solidFill>
              </a:rPr>
              <a:t>modelu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13E2C2D6-A456-49E3-B9D0-5DD923EAA0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427974-48CB-4F2C-80DD-0D82A786293D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CA1BB2A4-EC32-4F27-A9AB-61A8DFCE30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9" r="23443"/>
          <a:stretch/>
        </p:blipFill>
        <p:spPr>
          <a:xfrm>
            <a:off x="118872" y="1555750"/>
            <a:ext cx="4453128" cy="4800600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="" xmlns:a16="http://schemas.microsoft.com/office/drawing/2014/main" id="{F7D6BDDF-E0C0-4A0E-86B5-B8BF3A8487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2" r="23901"/>
          <a:stretch/>
        </p:blipFill>
        <p:spPr>
          <a:xfrm>
            <a:off x="4572000" y="1555750"/>
            <a:ext cx="4453128" cy="48006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BD5AAD8B-87EC-4481-9719-62EF649CFE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109855"/>
            <a:ext cx="2581039" cy="5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65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="" xmlns:a16="http://schemas.microsoft.com/office/drawing/2014/main" id="{1CACA2B4-0FA6-40A6-B452-DACE19FD0C24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cs-CZ" sz="4000">
                <a:solidFill>
                  <a:schemeClr val="bg1"/>
                </a:solidFill>
              </a:rPr>
              <a:t>Předpověď materiálových a přímých </a:t>
            </a:r>
            <a:r>
              <a:rPr lang="cs-CZ" sz="4000" dirty="0">
                <a:solidFill>
                  <a:schemeClr val="bg1"/>
                </a:solidFill>
              </a:rPr>
              <a:t>mzdových nákladů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13E2C2D6-A456-49E3-B9D0-5DD923EAA0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427974-48CB-4F2C-80DD-0D82A786293D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FFE88AEA-AEC9-4707-907B-E65E549EC1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2" r="21001"/>
          <a:stretch/>
        </p:blipFill>
        <p:spPr>
          <a:xfrm>
            <a:off x="89662" y="1555750"/>
            <a:ext cx="4590288" cy="48006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F966141C-7696-4EA7-894E-DA1CDD3D06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82" r="22681"/>
          <a:stretch/>
        </p:blipFill>
        <p:spPr>
          <a:xfrm>
            <a:off x="4558284" y="1555750"/>
            <a:ext cx="4489704" cy="48006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1B26F3E4-4A2C-4F6F-BB68-F0839C3B911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67" y="6254034"/>
            <a:ext cx="2581039" cy="5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22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0109155-C79C-403A-88AA-90615201C2C9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cs-CZ" sz="4000">
                <a:solidFill>
                  <a:schemeClr val="bg1"/>
                </a:solidFill>
              </a:rPr>
              <a:t>Přesnost a použitelnost </a:t>
            </a:r>
            <a:r>
              <a:rPr lang="cs-CZ" sz="4000" dirty="0">
                <a:solidFill>
                  <a:schemeClr val="bg1"/>
                </a:solidFill>
              </a:rPr>
              <a:t>modelu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1064F1E6-E3C4-42D5-B73C-457A11EDA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148711"/>
          </a:xfrm>
        </p:spPr>
        <p:txBody>
          <a:bodyPr/>
          <a:lstStyle/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zjednodušený model je mnohem přesnější než komplexní – špatná možnost odhadnout </a:t>
            </a:r>
            <a:r>
              <a:rPr lang="cs-CZ" sz="2400" dirty="0" err="1">
                <a:solidFill>
                  <a:srgbClr val="0000FF"/>
                </a:solidFill>
              </a:rPr>
              <a:t>P</a:t>
            </a:r>
            <a:r>
              <a:rPr lang="cs-CZ" sz="2400" baseline="-25000" dirty="0" err="1">
                <a:solidFill>
                  <a:srgbClr val="0000FF"/>
                </a:solidFill>
              </a:rPr>
              <a:t>sv</a:t>
            </a:r>
            <a:endParaRPr lang="cs-CZ" sz="2400" baseline="-25000" dirty="0">
              <a:solidFill>
                <a:srgbClr val="0000FF"/>
              </a:solidFill>
            </a:endParaRP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koeficienty </a:t>
            </a:r>
            <a:r>
              <a:rPr lang="cs-CZ" sz="2400" dirty="0" err="1">
                <a:solidFill>
                  <a:srgbClr val="0000FF"/>
                </a:solidFill>
              </a:rPr>
              <a:t>P</a:t>
            </a:r>
            <a:r>
              <a:rPr lang="cs-CZ" sz="2400" baseline="-25000" dirty="0" err="1">
                <a:solidFill>
                  <a:srgbClr val="0000FF"/>
                </a:solidFill>
              </a:rPr>
              <a:t>sv</a:t>
            </a:r>
            <a:r>
              <a:rPr lang="cs-CZ" sz="2400" dirty="0"/>
              <a:t> je třeba stanovit expertně a zajistit jejich používání</a:t>
            </a: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zjednodušený model dosahuje průměrné přesnosti</a:t>
            </a: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model zachycuje přes 40% historického procesu tvorby nákladů</a:t>
            </a: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dostatečný podklad pro expertní úpravu koeficientů </a:t>
            </a:r>
            <a:r>
              <a:rPr lang="cs-CZ" sz="2400" dirty="0" err="1">
                <a:solidFill>
                  <a:srgbClr val="0000FF"/>
                </a:solidFill>
              </a:rPr>
              <a:t>C</a:t>
            </a:r>
            <a:r>
              <a:rPr lang="cs-CZ" sz="2400" baseline="-25000" dirty="0" err="1">
                <a:solidFill>
                  <a:srgbClr val="0000FF"/>
                </a:solidFill>
              </a:rPr>
              <a:t>nsv</a:t>
            </a:r>
            <a:endParaRPr lang="cs-CZ" sz="2400" dirty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25D7C230-EF7A-46C0-B26B-513C962C8F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3B61A1-F325-4D3F-8B41-5E735B6A6F20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="" xmlns:a16="http://schemas.microsoft.com/office/drawing/2014/main" id="{DC708F2E-F10E-47EA-8832-5F143CD7F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71468"/>
              </p:ext>
            </p:extLst>
          </p:nvPr>
        </p:nvGraphicFramePr>
        <p:xfrm>
          <a:off x="2991259" y="4837031"/>
          <a:ext cx="3161481" cy="1346835"/>
        </p:xfrm>
        <a:graphic>
          <a:graphicData uri="http://schemas.openxmlformats.org/drawingml/2006/table">
            <a:tbl>
              <a:tblPr/>
              <a:tblGrid>
                <a:gridCol w="1245068">
                  <a:extLst>
                    <a:ext uri="{9D8B030D-6E8A-4147-A177-3AD203B41FA5}">
                      <a16:colId xmlns="" xmlns:a16="http://schemas.microsoft.com/office/drawing/2014/main" val="925914731"/>
                    </a:ext>
                  </a:extLst>
                </a:gridCol>
                <a:gridCol w="1002013">
                  <a:extLst>
                    <a:ext uri="{9D8B030D-6E8A-4147-A177-3AD203B41FA5}">
                      <a16:colId xmlns="" xmlns:a16="http://schemas.microsoft.com/office/drawing/2014/main" val="428034489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3755395033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Koeficient determinace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5248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Zjednodušený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Komplexní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665553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Materiálové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276340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Provozní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991566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Mzdové přímé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3902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Osobní ostatní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181408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Celkové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82993002"/>
                  </a:ext>
                </a:extLst>
              </a:tr>
            </a:tbl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9BB92D55-5424-4891-B7FC-1FD4A1AF00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20" y="6271412"/>
            <a:ext cx="2581039" cy="5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77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5CDC0F8-9387-498E-B9A3-E1A9DDF0DAA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Ukázka koeficientů </a:t>
            </a:r>
            <a:r>
              <a:rPr lang="it-IT" sz="4000" dirty="0">
                <a:solidFill>
                  <a:schemeClr val="bg1"/>
                </a:solidFill>
              </a:rPr>
              <a:t>C</a:t>
            </a:r>
            <a:r>
              <a:rPr lang="cs-CZ" sz="4000" baseline="-25000" dirty="0" err="1">
                <a:solidFill>
                  <a:schemeClr val="bg1"/>
                </a:solidFill>
              </a:rPr>
              <a:t>svn</a:t>
            </a:r>
            <a:endParaRPr lang="cs-CZ" sz="4000" baseline="-25000" dirty="0">
              <a:solidFill>
                <a:schemeClr val="bg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794D4B18-1884-4BAC-B623-3D4432D133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427974-48CB-4F2C-80DD-0D82A786293D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8B17DD2F-FCF3-4D31-BCE8-FA8C4D7A47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109855"/>
            <a:ext cx="2581039" cy="535001"/>
          </a:xfrm>
          <a:prstGeom prst="rect">
            <a:avLst/>
          </a:prstGeom>
        </p:spPr>
      </p:pic>
      <p:graphicFrame>
        <p:nvGraphicFramePr>
          <p:cNvPr id="9" name="Tabulka 8">
            <a:extLst>
              <a:ext uri="{FF2B5EF4-FFF2-40B4-BE49-F238E27FC236}">
                <a16:creationId xmlns="" xmlns:a16="http://schemas.microsoft.com/office/drawing/2014/main" id="{E297BEE9-8353-45CF-8DB0-2A6AB21A5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926962"/>
              </p:ext>
            </p:extLst>
          </p:nvPr>
        </p:nvGraphicFramePr>
        <p:xfrm>
          <a:off x="994569" y="2127885"/>
          <a:ext cx="7772399" cy="3472180"/>
        </p:xfrm>
        <a:graphic>
          <a:graphicData uri="http://schemas.openxmlformats.org/drawingml/2006/table">
            <a:tbl>
              <a:tblPr/>
              <a:tblGrid>
                <a:gridCol w="3713233">
                  <a:extLst>
                    <a:ext uri="{9D8B030D-6E8A-4147-A177-3AD203B41FA5}">
                      <a16:colId xmlns="" xmlns:a16="http://schemas.microsoft.com/office/drawing/2014/main" val="1687922738"/>
                    </a:ext>
                  </a:extLst>
                </a:gridCol>
                <a:gridCol w="980674">
                  <a:extLst>
                    <a:ext uri="{9D8B030D-6E8A-4147-A177-3AD203B41FA5}">
                      <a16:colId xmlns="" xmlns:a16="http://schemas.microsoft.com/office/drawing/2014/main" val="1457656596"/>
                    </a:ext>
                  </a:extLst>
                </a:gridCol>
                <a:gridCol w="980674">
                  <a:extLst>
                    <a:ext uri="{9D8B030D-6E8A-4147-A177-3AD203B41FA5}">
                      <a16:colId xmlns="" xmlns:a16="http://schemas.microsoft.com/office/drawing/2014/main" val="2697488649"/>
                    </a:ext>
                  </a:extLst>
                </a:gridCol>
                <a:gridCol w="1117144">
                  <a:extLst>
                    <a:ext uri="{9D8B030D-6E8A-4147-A177-3AD203B41FA5}">
                      <a16:colId xmlns="" xmlns:a16="http://schemas.microsoft.com/office/drawing/2014/main" val="1088774872"/>
                    </a:ext>
                  </a:extLst>
                </a:gridCol>
                <a:gridCol w="980674">
                  <a:extLst>
                    <a:ext uri="{9D8B030D-6E8A-4147-A177-3AD203B41FA5}">
                      <a16:colId xmlns="" xmlns:a16="http://schemas.microsoft.com/office/drawing/2014/main" val="2250647883"/>
                    </a:ext>
                  </a:extLst>
                </a:gridCol>
              </a:tblGrid>
              <a:tr h="319405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Přímé mzdové náklady C</a:t>
                      </a:r>
                      <a:r>
                        <a:rPr lang="cs-CZ" sz="14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nsv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4817306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Výkon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Ambulantní doléčovací programy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Ambulantní léčba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Kontaktní a poradenské služby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Terénní programy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0466045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Individuální práce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2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ED6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CFD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62436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Práce s rodinou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3A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D6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D6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35654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Práce se skupinou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D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2D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D6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D6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783078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Krátký rozhovor s klientem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D6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3A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D6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D6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3783190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Vyšetření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D6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684803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Testování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E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D6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D6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BB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580654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Výkony v oblasti harm reduction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8 964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3A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F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900392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Farmakoterapie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D6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0983449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Podpora pracovních dovedností a zaměstnávání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ED6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B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7654576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Výkony nepřímé práce ve prospěch klienta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6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6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9271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279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ctrTitle"/>
          </p:nvPr>
        </p:nvSpPr>
        <p:spPr>
          <a:xfrm>
            <a:off x="539750" y="2095500"/>
            <a:ext cx="7424738" cy="2387600"/>
          </a:xfrm>
        </p:spPr>
        <p:txBody>
          <a:bodyPr/>
          <a:lstStyle/>
          <a:p>
            <a:pPr algn="ctr" eaLnBrk="1" hangingPunct="1"/>
            <a:r>
              <a:rPr lang="cs-CZ" altLang="cs-CZ"/>
              <a:t>Děkuji za pozornost</a:t>
            </a:r>
            <a:r>
              <a:rPr lang="cs-CZ" altLang="cs-CZ" dirty="0"/>
              <a:t>.</a:t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3200" dirty="0"/>
              <a:t>www.rozvojadiktologickychsluzeb.cz</a:t>
            </a:r>
          </a:p>
        </p:txBody>
      </p:sp>
      <p:sp>
        <p:nvSpPr>
          <p:cNvPr id="15363" name="Podnadpis 2"/>
          <p:cNvSpPr>
            <a:spLocks noGrp="1"/>
          </p:cNvSpPr>
          <p:nvPr>
            <p:ph type="subTitle" idx="1"/>
          </p:nvPr>
        </p:nvSpPr>
        <p:spPr>
          <a:xfrm>
            <a:off x="531813" y="4624388"/>
            <a:ext cx="7531532" cy="1655762"/>
          </a:xfrm>
        </p:spPr>
        <p:txBody>
          <a:bodyPr/>
          <a:lstStyle/>
          <a:p>
            <a:pPr algn="r" eaLnBrk="1" hangingPunct="1"/>
            <a:r>
              <a:rPr lang="cs-CZ" altLang="cs-CZ" dirty="0"/>
              <a:t>Kontakty:</a:t>
            </a:r>
          </a:p>
          <a:p>
            <a:pPr algn="r" eaLnBrk="1" hangingPunct="1"/>
            <a:r>
              <a:rPr lang="cs-CZ" altLang="cs-CZ" dirty="0"/>
              <a:t>obrom@acrea.cz  </a:t>
            </a:r>
          </a:p>
        </p:txBody>
      </p:sp>
      <p:sp>
        <p:nvSpPr>
          <p:cNvPr id="15364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989513" y="6337300"/>
            <a:ext cx="3998912" cy="520700"/>
          </a:xfrm>
        </p:spPr>
        <p:txBody>
          <a:bodyPr/>
          <a:lstStyle/>
          <a:p>
            <a:pPr eaLnBrk="1" hangingPunct="1"/>
            <a:r>
              <a:rPr lang="cs-CZ" altLang="cs-CZ" sz="1800" dirty="0"/>
              <a:t>26. března 2021 | Praha</a:t>
            </a:r>
          </a:p>
        </p:txBody>
      </p:sp>
      <p:pic>
        <p:nvPicPr>
          <p:cNvPr id="15365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9563"/>
            <a:ext cx="5191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50" y="193965"/>
            <a:ext cx="2761819" cy="119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Nadpis 1"/>
          <p:cNvSpPr>
            <a:spLocks noGrp="1"/>
          </p:cNvSpPr>
          <p:nvPr>
            <p:ph type="title"/>
          </p:nvPr>
        </p:nvSpPr>
        <p:spPr>
          <a:xfrm>
            <a:off x="1087438" y="0"/>
            <a:ext cx="7426325" cy="2163763"/>
          </a:xfrm>
        </p:spPr>
        <p:txBody>
          <a:bodyPr/>
          <a:lstStyle/>
          <a:p>
            <a:pPr eaLnBrk="1" hangingPunct="1"/>
            <a:r>
              <a:rPr lang="cs-CZ" altLang="cs-CZ" dirty="0"/>
              <a:t>Obsah prezentace</a:t>
            </a:r>
          </a:p>
        </p:txBody>
      </p:sp>
      <p:sp>
        <p:nvSpPr>
          <p:cNvPr id="9220" name="Zástupný symbol pro obsah 2"/>
          <p:cNvSpPr>
            <a:spLocks noGrp="1"/>
          </p:cNvSpPr>
          <p:nvPr>
            <p:ph sz="half" idx="1"/>
          </p:nvPr>
        </p:nvSpPr>
        <p:spPr>
          <a:xfrm>
            <a:off x="435763" y="2633229"/>
            <a:ext cx="5973915" cy="3540125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Obsah</a:t>
            </a:r>
            <a:r>
              <a:rPr lang="cs-CZ" altLang="cs-CZ" sz="2000" dirty="0"/>
              <a:t> </a:t>
            </a:r>
          </a:p>
          <a:p>
            <a:pPr marL="457200" indent="-457200" eaLnBrk="1" hangingPunct="1">
              <a:buAutoNum type="arabicPeriod"/>
            </a:pPr>
            <a:r>
              <a:rPr lang="cs-CZ" altLang="cs-CZ" sz="2000" dirty="0"/>
              <a:t>Cíl analýzy</a:t>
            </a:r>
          </a:p>
          <a:p>
            <a:pPr marL="457200" indent="-457200" eaLnBrk="1" hangingPunct="1">
              <a:buAutoNum type="arabicPeriod"/>
            </a:pPr>
            <a:r>
              <a:rPr lang="cs-CZ" altLang="cs-CZ" sz="2000" dirty="0"/>
              <a:t>Sestavování vzorce pro výpočet nákladů</a:t>
            </a:r>
          </a:p>
          <a:p>
            <a:pPr marL="457200" indent="-457200">
              <a:buFontTx/>
              <a:buAutoNum type="arabicPeriod"/>
            </a:pPr>
            <a:r>
              <a:rPr lang="cs-CZ" altLang="cs-CZ" sz="2000" dirty="0"/>
              <a:t>Datové zdroje </a:t>
            </a:r>
          </a:p>
          <a:p>
            <a:pPr marL="457200" indent="-457200" eaLnBrk="1" hangingPunct="1">
              <a:buAutoNum type="arabicPeriod"/>
            </a:pPr>
            <a:r>
              <a:rPr lang="cs-CZ" altLang="cs-CZ" sz="2000" dirty="0"/>
              <a:t>Metodika</a:t>
            </a:r>
          </a:p>
          <a:p>
            <a:pPr marL="457200" indent="-457200" eaLnBrk="1" hangingPunct="1">
              <a:buAutoNum type="arabicPeriod"/>
            </a:pPr>
            <a:r>
              <a:rPr lang="cs-CZ" altLang="cs-CZ" sz="2000" dirty="0"/>
              <a:t>Výsledky</a:t>
            </a:r>
          </a:p>
          <a:p>
            <a:pPr eaLnBrk="1" hangingPunct="1"/>
            <a:endParaRPr lang="cs-CZ" altLang="cs-CZ" sz="2000" dirty="0"/>
          </a:p>
          <a:p>
            <a:pPr lvl="2" eaLnBrk="1" hangingPunct="1"/>
            <a:endParaRPr lang="cs-CZ" altLang="cs-CZ" dirty="0"/>
          </a:p>
          <a:p>
            <a:pPr lvl="2" eaLnBrk="1" hangingPunct="1"/>
            <a:endParaRPr lang="cs-CZ" altLang="cs-CZ" dirty="0"/>
          </a:p>
        </p:txBody>
      </p:sp>
      <p:sp>
        <p:nvSpPr>
          <p:cNvPr id="9222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748F9AC-B7F6-42B3-B259-3BBEBD654E85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109855"/>
            <a:ext cx="2581039" cy="5350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1087438" y="0"/>
            <a:ext cx="7426325" cy="2163763"/>
          </a:xfrm>
        </p:spPr>
        <p:txBody>
          <a:bodyPr/>
          <a:lstStyle/>
          <a:p>
            <a:pPr eaLnBrk="1" hangingPunct="1"/>
            <a:r>
              <a:rPr lang="cs-CZ" altLang="cs-CZ" dirty="0"/>
              <a:t>Cíl analýzy</a:t>
            </a:r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082145"/>
            <a:ext cx="2714723" cy="562711"/>
          </a:xfrm>
          <a:prstGeom prst="rect">
            <a:avLst/>
          </a:prstGeom>
        </p:spPr>
      </p:pic>
      <p:sp>
        <p:nvSpPr>
          <p:cNvPr id="9" name="Rectangle 5">
            <a:extLst>
              <a:ext uri="{FF2B5EF4-FFF2-40B4-BE49-F238E27FC236}">
                <a16:creationId xmlns="" xmlns:a16="http://schemas.microsoft.com/office/drawing/2014/main" id="{29F753D3-D097-4878-9E79-954149AE483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xfrm>
            <a:off x="732064" y="2560320"/>
            <a:ext cx="7426324" cy="3446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/>
              <a:t>sestavení vzorce pro výpočet </a:t>
            </a:r>
            <a:r>
              <a:rPr lang="cs-CZ" altLang="cs-CZ" sz="2400" dirty="0"/>
              <a:t>nákladovosti výkonů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volba vstupní proměnné (osoby, výkony)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altLang="cs-CZ" sz="2000"/>
              <a:t>definice vzorce a stanovení konstant pro výpočet</a:t>
            </a:r>
            <a:endParaRPr lang="cs-CZ" altLang="cs-CZ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altLang="cs-CZ" sz="2000" dirty="0"/>
              <a:t>odhad konstant</a:t>
            </a:r>
          </a:p>
          <a:p>
            <a:pPr marL="609600" lvl="2" indent="-342900">
              <a:buFont typeface="Arial" panose="020B0604020202020204" pitchFamily="34" charset="0"/>
              <a:buChar char="•"/>
            </a:pPr>
            <a:r>
              <a:rPr lang="cs-CZ" altLang="cs-CZ" sz="1400" dirty="0"/>
              <a:t>expertně</a:t>
            </a:r>
          </a:p>
          <a:p>
            <a:pPr marL="609600" lvl="2" indent="-342900">
              <a:buFont typeface="Arial" panose="020B0604020202020204" pitchFamily="34" charset="0"/>
              <a:buChar char="•"/>
            </a:pPr>
            <a:r>
              <a:rPr lang="cs-CZ" altLang="cs-CZ" sz="1400" dirty="0"/>
              <a:t>stanovení </a:t>
            </a:r>
            <a:r>
              <a:rPr lang="cs-CZ" altLang="cs-CZ" sz="1400"/>
              <a:t>výchozích hodnot na základě </a:t>
            </a:r>
            <a:r>
              <a:rPr lang="cs-CZ" altLang="cs-CZ" sz="1400" dirty="0"/>
              <a:t>historických dat (roky 2017 až 2019).</a:t>
            </a:r>
          </a:p>
          <a:p>
            <a:pPr lvl="1"/>
            <a:endParaRPr lang="cs-CZ" altLang="cs-CZ" sz="2000" dirty="0"/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b="1"/>
              <a:t>agregace dat z několika zdrojů do jednoho </a:t>
            </a:r>
            <a:r>
              <a:rPr lang="cs-CZ" altLang="cs-CZ" b="1" dirty="0"/>
              <a:t>souhrnného zdroje pro další analýzy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="" xmlns:a16="http://schemas.microsoft.com/office/drawing/2014/main" id="{175E9EE9-AD2B-4228-BBE3-D7FDD243D6A9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Struktura nákladového vzorce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="" xmlns:a16="http://schemas.microsoft.com/office/drawing/2014/main" id="{826D403A-7118-4C19-8A9B-8C8339303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postupný výpočet nákladů ze vstupních hodnot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primárním zdrojem je počet </a:t>
            </a:r>
            <a:r>
              <a:rPr lang="cs-CZ" sz="2400" dirty="0" smtClean="0"/>
              <a:t>obsloužených </a:t>
            </a:r>
            <a:r>
              <a:rPr lang="cs-CZ" sz="2400" dirty="0"/>
              <a:t>klientů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vynásobením příslušným koeficientem se získá počet výkonů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v zjednodušené verzi je vstupem přímo vykázaný počet výkonů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vynásobením koeficientem časové náročnosti se získá doba provádění výkonu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vynásobením koeficientem ceny času se získá náklad za výkon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část nákladů nezávisí na počtu osob (výkonů) – fixní náklady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02957F04-2172-4D77-9831-633DE0658F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5EEC6FC1-14C3-47AC-A636-7E6293CEC8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109855"/>
            <a:ext cx="2581039" cy="5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0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="" xmlns:a16="http://schemas.microsoft.com/office/drawing/2014/main" id="{175E9EE9-AD2B-4228-BBE3-D7FDD243D6A9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Oblast použití vzorce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="" xmlns:a16="http://schemas.microsoft.com/office/drawing/2014/main" id="{826D403A-7118-4C19-8A9B-8C8339303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statistická analýza i expertní názor ukazují nutnost </a:t>
            </a:r>
            <a:r>
              <a:rPr lang="cs-CZ" dirty="0" smtClean="0"/>
              <a:t>počítat </a:t>
            </a:r>
            <a:r>
              <a:rPr lang="cs-CZ" dirty="0"/>
              <a:t>náklady pro každý výkon a typ služby zvlášť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každá kombinace výkonu a typu služby má svou sadu konstant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konstanty jsou určené pro výkony po revizi 2020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/>
              <a:t>historická data obsahují výkony v dřívějším (podrobnějším členění)</a:t>
            </a:r>
          </a:p>
          <a:p>
            <a:pPr marL="609600" lvl="2" indent="-342900">
              <a:buFont typeface="Arial" panose="020B0604020202020204" pitchFamily="34" charset="0"/>
              <a:buChar char="•"/>
            </a:pPr>
            <a:r>
              <a:rPr lang="cs-CZ" dirty="0"/>
              <a:t>přiřazení starých výkonů k novým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každý druh nákladu nebo skupina nákladů (materiálové, provozní atd</a:t>
            </a:r>
            <a:r>
              <a:rPr lang="cs-CZ" dirty="0" smtClean="0"/>
              <a:t>.) </a:t>
            </a:r>
            <a:r>
              <a:rPr lang="cs-CZ" dirty="0"/>
              <a:t>má </a:t>
            </a:r>
            <a:r>
              <a:rPr lang="cs-CZ" dirty="0" smtClean="0"/>
              <a:t>vlastní </a:t>
            </a:r>
            <a:r>
              <a:rPr lang="cs-CZ" dirty="0"/>
              <a:t>sadu koeficientů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02957F04-2172-4D77-9831-633DE0658F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AF15EA1D-5097-4FF4-B413-20A1C55454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45" y="6271412"/>
            <a:ext cx="2581039" cy="5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284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94D3BDB-AB5A-4854-85C7-7382BFC25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Vzorec pro výpočet </a:t>
            </a:r>
            <a:r>
              <a:rPr lang="cs-CZ" dirty="0"/>
              <a:t>výkonových nákladů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="" xmlns:a16="http://schemas.microsoft.com/office/drawing/2014/main" id="{A06097E6-F1EE-4B0E-9F73-EBB04AC200A0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28650" y="2636707"/>
                <a:ext cx="7050534" cy="3540256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altLang="cs-CZ" sz="20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cs-CZ" altLang="cs-CZ" sz="20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𝑽𝑵</m:t>
                          </m:r>
                        </m:e>
                        <m:sub>
                          <m:r>
                            <a:rPr kumimoji="0" lang="cs-CZ" altLang="cs-CZ" sz="20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kumimoji="0" lang="cs-CZ" altLang="cs-C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0" lang="cs-CZ" altLang="cs-CZ" sz="20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0" lang="cs-CZ" altLang="cs-CZ" sz="2000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cs-CZ" altLang="cs-CZ" sz="20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cs-CZ" altLang="cs-CZ" sz="20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cs-CZ" altLang="cs-CZ" sz="2000" b="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cs-CZ" sz="2000" b="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 altLang="cs-CZ" sz="2000" b="0" i="1">
                                      <a:latin typeface="Cambria Math" panose="02040503050406030204" pitchFamily="18" charset="0"/>
                                    </a:rPr>
                                    <m:t>𝑠𝑣𝑛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altLang="cs-CZ" sz="2000" b="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cs-CZ" sz="2000" b="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altLang="cs-CZ" sz="2000" b="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altLang="cs-CZ" sz="2000" b="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cs-CZ" sz="2000" b="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altLang="cs-CZ" sz="2000" b="0" i="1">
                                      <a:latin typeface="Cambria Math" panose="02040503050406030204" pitchFamily="18" charset="0"/>
                                    </a:rPr>
                                    <m:t>𝑠𝑣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altLang="cs-CZ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cs-CZ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𝑶</m:t>
                                  </m:r>
                                </m:e>
                                <m:sub>
                                  <m:r>
                                    <a:rPr lang="cs-CZ" altLang="cs-CZ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𝒔𝒗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cs-CZ" altLang="cs-CZ" sz="20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cs-CZ" altLang="cs-CZ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cs-CZ" altLang="cs-CZ" sz="2000" i="1"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cs-CZ" altLang="cs-CZ" sz="20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cs-CZ" altLang="cs-CZ" sz="2000" i="1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cs-CZ" altLang="cs-CZ" sz="2000" b="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cs-CZ" sz="2000" b="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 altLang="cs-CZ" sz="2000" b="0" i="1">
                                      <a:latin typeface="Cambria Math" panose="02040503050406030204" pitchFamily="18" charset="0"/>
                                    </a:rPr>
                                    <m:t>𝑠𝑣𝑛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altLang="cs-CZ" sz="2000" b="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cs-CZ" sz="2000" b="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cs-CZ" altLang="cs-CZ" sz="2000" b="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altLang="cs-CZ" sz="20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cs-CZ" sz="20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cs-CZ" altLang="cs-CZ" sz="20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𝒔𝒗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cs-CZ" sz="1600" dirty="0"/>
              </a:p>
              <a:p>
                <a:r>
                  <a:rPr lang="cs-CZ" sz="1600" dirty="0" err="1"/>
                  <a:t>C</a:t>
                </a:r>
                <a:r>
                  <a:rPr lang="cs-CZ" sz="1600" baseline="-25000" dirty="0" err="1"/>
                  <a:t>svn</a:t>
                </a:r>
                <a:r>
                  <a:rPr lang="cs-CZ" sz="1600" dirty="0"/>
                  <a:t> – cena času pro náklad ze skupiny </a:t>
                </a:r>
                <a:r>
                  <a:rPr lang="cs-CZ" sz="1600" i="1" dirty="0">
                    <a:solidFill>
                      <a:srgbClr val="C00000"/>
                    </a:solidFill>
                  </a:rPr>
                  <a:t>n</a:t>
                </a:r>
                <a:r>
                  <a:rPr lang="cs-CZ" sz="1600" dirty="0"/>
                  <a:t> pro typ služby</a:t>
                </a:r>
                <a:r>
                  <a:rPr lang="cs-CZ" sz="1600" dirty="0">
                    <a:solidFill>
                      <a:srgbClr val="C00000"/>
                    </a:solidFill>
                  </a:rPr>
                  <a:t> s </a:t>
                </a:r>
                <a:r>
                  <a:rPr lang="cs-CZ" sz="1600" dirty="0"/>
                  <a:t>a výkon </a:t>
                </a:r>
                <a:r>
                  <a:rPr lang="cs-CZ" sz="1600" i="1" dirty="0">
                    <a:solidFill>
                      <a:srgbClr val="C00000"/>
                    </a:solidFill>
                  </a:rPr>
                  <a:t>v</a:t>
                </a:r>
              </a:p>
              <a:p>
                <a:r>
                  <a:rPr lang="cs-CZ" sz="1600" dirty="0" err="1"/>
                  <a:t>T</a:t>
                </a:r>
                <a:r>
                  <a:rPr lang="cs-CZ" sz="1600" baseline="-25000" dirty="0" err="1"/>
                  <a:t>v</a:t>
                </a:r>
                <a:r>
                  <a:rPr lang="cs-CZ" sz="1600" dirty="0"/>
                  <a:t> – časová dotace na výkon (v minutách)</a:t>
                </a:r>
                <a:r>
                  <a:rPr lang="cs-CZ" sz="1600" dirty="0">
                    <a:solidFill>
                      <a:srgbClr val="C00000"/>
                    </a:solidFill>
                  </a:rPr>
                  <a:t> </a:t>
                </a:r>
                <a:r>
                  <a:rPr lang="cs-CZ" sz="1600" i="1" dirty="0">
                    <a:solidFill>
                      <a:srgbClr val="C00000"/>
                    </a:solidFill>
                  </a:rPr>
                  <a:t>v</a:t>
                </a:r>
                <a:r>
                  <a:rPr lang="cs-CZ" sz="1600" dirty="0"/>
                  <a:t>, stejná pro všechny typy služeb</a:t>
                </a:r>
              </a:p>
              <a:p>
                <a:r>
                  <a:rPr lang="cs-CZ" sz="1600" dirty="0" err="1"/>
                  <a:t>P</a:t>
                </a:r>
                <a:r>
                  <a:rPr lang="cs-CZ" sz="1600" baseline="-25000" dirty="0" err="1"/>
                  <a:t>sv</a:t>
                </a:r>
                <a:r>
                  <a:rPr lang="cs-CZ" sz="1600" dirty="0"/>
                  <a:t> – počet výkonů </a:t>
                </a:r>
                <a:r>
                  <a:rPr lang="cs-CZ" sz="1600" i="1" dirty="0">
                    <a:solidFill>
                      <a:srgbClr val="C00000"/>
                    </a:solidFill>
                  </a:rPr>
                  <a:t>v</a:t>
                </a:r>
                <a:r>
                  <a:rPr lang="cs-CZ" sz="1600" dirty="0"/>
                  <a:t> na osobu v rámci služby </a:t>
                </a:r>
                <a:r>
                  <a:rPr lang="cs-CZ" sz="1600" i="1" dirty="0">
                    <a:solidFill>
                      <a:srgbClr val="C00000"/>
                    </a:solidFill>
                  </a:rPr>
                  <a:t>s</a:t>
                </a:r>
              </a:p>
              <a:p>
                <a:r>
                  <a:rPr lang="cs-CZ" sz="1600" dirty="0" err="1"/>
                  <a:t>O</a:t>
                </a:r>
                <a:r>
                  <a:rPr lang="cs-CZ" sz="1600" baseline="-25000" dirty="0" err="1"/>
                  <a:t>sv</a:t>
                </a:r>
                <a:r>
                  <a:rPr lang="cs-CZ" sz="1600" dirty="0"/>
                  <a:t> – počet osob, kterým byl poskytnut výkon </a:t>
                </a:r>
                <a:r>
                  <a:rPr lang="cs-CZ" sz="1600" i="1" dirty="0">
                    <a:solidFill>
                      <a:srgbClr val="C00000"/>
                    </a:solidFill>
                  </a:rPr>
                  <a:t>v</a:t>
                </a:r>
                <a:r>
                  <a:rPr lang="cs-CZ" sz="1600" dirty="0"/>
                  <a:t> </a:t>
                </a:r>
                <a:r>
                  <a:rPr lang="cs-CZ" sz="1600" dirty="0" err="1" smtClean="0"/>
                  <a:t>v</a:t>
                </a:r>
                <a:r>
                  <a:rPr lang="cs-CZ" sz="1600" dirty="0" smtClean="0"/>
                  <a:t> rámci </a:t>
                </a:r>
                <a:r>
                  <a:rPr lang="cs-CZ" sz="1600" dirty="0"/>
                  <a:t>služby </a:t>
                </a:r>
                <a:r>
                  <a:rPr lang="cs-CZ" sz="1600" i="1" dirty="0">
                    <a:solidFill>
                      <a:srgbClr val="C00000"/>
                    </a:solidFill>
                  </a:rPr>
                  <a:t>s</a:t>
                </a:r>
                <a:r>
                  <a:rPr lang="cs-CZ" sz="1600" dirty="0"/>
                  <a:t> – vstupní hodnota do vzorce</a:t>
                </a:r>
              </a:p>
              <a:p>
                <a:r>
                  <a:rPr lang="cs-CZ" sz="1600" dirty="0" err="1"/>
                  <a:t>V</a:t>
                </a:r>
                <a:r>
                  <a:rPr lang="cs-CZ" sz="1600" baseline="-25000" dirty="0" err="1"/>
                  <a:t>sv</a:t>
                </a:r>
                <a:r>
                  <a:rPr lang="cs-CZ" sz="1600" dirty="0"/>
                  <a:t> – ve zjednodušené verzi vzorce počet výkonů </a:t>
                </a:r>
                <a:r>
                  <a:rPr lang="cs-CZ" sz="1600" i="1" dirty="0">
                    <a:solidFill>
                      <a:srgbClr val="C00000"/>
                    </a:solidFill>
                  </a:rPr>
                  <a:t>v</a:t>
                </a:r>
                <a:r>
                  <a:rPr lang="cs-CZ" sz="1600" dirty="0"/>
                  <a:t> </a:t>
                </a:r>
                <a:r>
                  <a:rPr lang="cs-CZ" sz="1600" dirty="0" err="1"/>
                  <a:t>v</a:t>
                </a:r>
                <a:r>
                  <a:rPr lang="cs-CZ" sz="1600" dirty="0"/>
                  <a:t> rámci služby </a:t>
                </a:r>
                <a:r>
                  <a:rPr lang="cs-CZ" sz="1600" i="1" dirty="0">
                    <a:solidFill>
                      <a:srgbClr val="C00000"/>
                    </a:solidFill>
                  </a:rPr>
                  <a:t>s</a:t>
                </a:r>
                <a:r>
                  <a:rPr lang="cs-CZ" sz="1600" dirty="0"/>
                  <a:t> – vstupní hodnota do zjednodušeného vzorce</a:t>
                </a:r>
              </a:p>
              <a:p>
                <a:r>
                  <a:rPr lang="cs-CZ" sz="1600" dirty="0" err="1"/>
                  <a:t>VN</a:t>
                </a:r>
                <a:r>
                  <a:rPr lang="cs-CZ" sz="1600" baseline="-25000" dirty="0" err="1"/>
                  <a:t>n</a:t>
                </a:r>
                <a:r>
                  <a:rPr lang="cs-CZ" sz="1600" dirty="0"/>
                  <a:t> – Celkové výkonové náklady ve skupině </a:t>
                </a:r>
                <a:r>
                  <a:rPr lang="cs-CZ" sz="1600" i="1" dirty="0">
                    <a:solidFill>
                      <a:srgbClr val="C00000"/>
                    </a:solidFill>
                  </a:rPr>
                  <a:t>n</a:t>
                </a:r>
                <a:endParaRPr lang="cs-CZ" sz="1600" dirty="0"/>
              </a:p>
              <a:p>
                <a:endParaRPr lang="cs-CZ" sz="1600" dirty="0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06097E6-F1EE-4B0E-9F73-EBB04AC200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28650" y="2636707"/>
                <a:ext cx="7050534" cy="3540256"/>
              </a:xfrm>
              <a:blipFill rotWithShape="1">
                <a:blip r:embed="rId2"/>
                <a:stretch>
                  <a:fillRect l="-1729" r="-1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388A6590-7B99-481C-8B10-42E98092DB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862DEE32-6FEE-4254-ACB6-1D2CDA64AC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109855"/>
            <a:ext cx="2581039" cy="5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98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EE99E70-A4D9-4785-80A4-7FB5DDDB5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Vzorec pro výpočet </a:t>
            </a:r>
            <a:r>
              <a:rPr lang="cs-CZ" dirty="0"/>
              <a:t>celkových nákladů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="" xmlns:a16="http://schemas.microsoft.com/office/drawing/2014/main" id="{A266C14A-47DE-45A6-BE1D-7F570FB214C7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28650" y="2636707"/>
                <a:ext cx="7700963" cy="3540256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cs-CZ" altLang="cs-CZ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cs-CZ" altLang="cs-CZ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𝐹𝑁</m:t>
                          </m:r>
                        </m:e>
                        <m:sub>
                          <m:r>
                            <a:rPr kumimoji="0" lang="cs-CZ" altLang="cs-CZ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kumimoji="0" lang="cs-CZ" altLang="cs-CZ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0" lang="cs-CZ" altLang="cs-CZ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naryPr>
                        <m:sub>
                          <m:r>
                            <a:rPr kumimoji="0" lang="cs-CZ" altLang="cs-CZ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cs-CZ" altLang="cs-CZ" sz="2000" b="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altLang="cs-CZ" sz="2000" b="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cs-CZ" altLang="cs-CZ" sz="2000" b="0" i="1" smtClean="0">
                                  <a:latin typeface="Cambria Math" panose="02040503050406030204" pitchFamily="18" charset="0"/>
                                </a:rPr>
                                <m:t>𝑠𝑛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sz="2000" dirty="0"/>
              </a:p>
              <a:p>
                <a:endParaRPr lang="cs-CZ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altLang="cs-C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kumimoji="0" lang="cs-CZ" altLang="cs-C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0" lang="cs-CZ" altLang="cs-CZ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0" lang="cs-CZ" altLang="cs-CZ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cs-CZ" altLang="cs-CZ" sz="1800" b="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altLang="cs-CZ" sz="1800" b="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cs-CZ" altLang="cs-CZ" sz="1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cs-CZ" sz="1800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r>
                        <a:rPr kumimoji="0" lang="cs-CZ" altLang="cs-CZ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cs-CZ" altLang="cs-CZ" sz="1800" b="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cs-CZ" altLang="cs-CZ" sz="1800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r>
                            <a:rPr lang="cs-CZ" altLang="cs-CZ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sSub>
                            <m:sSubPr>
                              <m:ctrlPr>
                                <a:rPr lang="cs-CZ" altLang="cs-CZ" sz="1800" b="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altLang="cs-CZ" sz="18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cs-CZ" sz="1800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0" lang="cs-CZ" altLang="cs-CZ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r>
                  <a:rPr lang="cs-CZ" sz="1800" dirty="0" err="1"/>
                  <a:t>F</a:t>
                </a:r>
                <a:r>
                  <a:rPr lang="cs-CZ" sz="1800" baseline="-25000" dirty="0" err="1"/>
                  <a:t>sn</a:t>
                </a:r>
                <a:r>
                  <a:rPr lang="cs-CZ" sz="1800" dirty="0"/>
                  <a:t> </a:t>
                </a:r>
                <a:r>
                  <a:rPr lang="cs-CZ" sz="1800"/>
                  <a:t>– konstanta pro fixní náklady ze skupiny </a:t>
                </a:r>
                <a:r>
                  <a:rPr lang="cs-CZ" sz="1800" i="1">
                    <a:solidFill>
                      <a:srgbClr val="C00000"/>
                    </a:solidFill>
                  </a:rPr>
                  <a:t>n</a:t>
                </a:r>
                <a:r>
                  <a:rPr lang="cs-CZ" sz="1800"/>
                  <a:t> pro typ služby</a:t>
                </a:r>
                <a:r>
                  <a:rPr lang="cs-CZ" sz="1800">
                    <a:solidFill>
                      <a:srgbClr val="C00000"/>
                    </a:solidFill>
                  </a:rPr>
                  <a:t> s </a:t>
                </a:r>
                <a:endParaRPr lang="cs-CZ" sz="1800" dirty="0">
                  <a:solidFill>
                    <a:srgbClr val="C00000"/>
                  </a:solidFill>
                </a:endParaRPr>
              </a:p>
              <a:p>
                <a:r>
                  <a:rPr lang="cs-CZ" sz="1800" dirty="0" err="1"/>
                  <a:t>FN</a:t>
                </a:r>
                <a:r>
                  <a:rPr lang="cs-CZ" sz="1800" baseline="-25000" dirty="0" err="1"/>
                  <a:t>v</a:t>
                </a:r>
                <a:r>
                  <a:rPr lang="cs-CZ" sz="1800" dirty="0"/>
                  <a:t> – celkové </a:t>
                </a:r>
                <a:r>
                  <a:rPr lang="cs-CZ" sz="1800"/>
                  <a:t>fixní náklady ze skupiny </a:t>
                </a:r>
                <a:r>
                  <a:rPr lang="cs-CZ" sz="1800" i="1" dirty="0">
                    <a:solidFill>
                      <a:srgbClr val="C00000"/>
                    </a:solidFill>
                  </a:rPr>
                  <a:t>n</a:t>
                </a:r>
                <a:r>
                  <a:rPr lang="cs-CZ" sz="1800" dirty="0"/>
                  <a:t> </a:t>
                </a:r>
              </a:p>
              <a:p>
                <a:r>
                  <a:rPr lang="cs-CZ" sz="1800" dirty="0" err="1"/>
                  <a:t>VN</a:t>
                </a:r>
                <a:r>
                  <a:rPr lang="cs-CZ" sz="1800" baseline="-25000" dirty="0" err="1"/>
                  <a:t>v</a:t>
                </a:r>
                <a:r>
                  <a:rPr lang="cs-CZ" sz="1800" dirty="0"/>
                  <a:t> – celkové výkonové náklady ze skupiny </a:t>
                </a:r>
                <a:r>
                  <a:rPr lang="cs-CZ" sz="1800" i="1" dirty="0">
                    <a:solidFill>
                      <a:srgbClr val="C00000"/>
                    </a:solidFill>
                  </a:rPr>
                  <a:t>n</a:t>
                </a:r>
                <a:r>
                  <a:rPr lang="cs-CZ" sz="1800" dirty="0"/>
                  <a:t> </a:t>
                </a:r>
              </a:p>
              <a:p>
                <a:r>
                  <a:rPr lang="cs-CZ" sz="1800" dirty="0"/>
                  <a:t>N – celkové náklady</a:t>
                </a:r>
                <a:endParaRPr kumimoji="0" lang="cs-CZ" altLang="cs-CZ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A266C14A-47DE-45A6-BE1D-7F570FB214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28650" y="2636707"/>
                <a:ext cx="7700963" cy="3540256"/>
              </a:xfrm>
              <a:blipFill>
                <a:blip r:embed="rId2"/>
                <a:stretch>
                  <a:fillRect l="-18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D1A4E71-BEAC-4B45-A47C-85872F2AD8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72441249-8633-4EDD-AFEF-E98024CC7F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109855"/>
            <a:ext cx="2581039" cy="5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06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579FA94-BEF3-483E-8290-A0ABE5216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Datové zdroje pro stanovení </a:t>
            </a:r>
            <a:r>
              <a:rPr lang="cs-CZ" dirty="0"/>
              <a:t>konstant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B8732E4-DD5E-49FF-8D59-83DE51147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4362" y="2610074"/>
            <a:ext cx="7426800" cy="354025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sledované období: 2017,2018,2019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původní struktura výkonů před </a:t>
            </a:r>
            <a:r>
              <a:rPr lang="cs-CZ" dirty="0" smtClean="0"/>
              <a:t>revizí </a:t>
            </a:r>
            <a:r>
              <a:rPr lang="cs-CZ" dirty="0"/>
              <a:t>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použitý software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/>
              <a:t>MS Excel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/>
              <a:t>IBM SPSS Statistics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/>
              <a:t>IBM SPSS Modeler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na začátku analýzy je několik vstupních souborů s rozdílnou </a:t>
            </a:r>
            <a:r>
              <a:rPr lang="cs-CZ" dirty="0" smtClean="0"/>
              <a:t>strukturou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AE263E52-C2CE-4834-B4D4-939F2F92A9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8DFF9317-EC72-4CF5-90FA-7AA43288F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původní struktura výkonů před revizí 2020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1BDD93F0-3142-43C1-A89C-124A4B78B2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109855"/>
            <a:ext cx="2581039" cy="5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620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00FD151-9A79-40E8-AB5F-ABA0416A8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Datové 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F29FA2B-7CDB-4C73-A579-641F385E20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7346" y="2696469"/>
            <a:ext cx="8496100" cy="354025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údaje o počtu výkonů a osob na úrovni projektů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personální struktura ze žádostí o dotace na úrovni projektů (přímá a nepřímá péče)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nákladová struktura na úrovni projektů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eznam </a:t>
            </a:r>
            <a:r>
              <a:rPr lang="cs-CZ" dirty="0"/>
              <a:t>a definice </a:t>
            </a:r>
            <a:r>
              <a:rPr lang="cs-CZ" dirty="0" smtClean="0"/>
              <a:t>výkonů adiktologických odborných </a:t>
            </a:r>
            <a:r>
              <a:rPr lang="cs-CZ" dirty="0"/>
              <a:t>služeb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59757D9-C29C-4C76-B76C-C36ABCB71A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6DC5A09B-DC1D-4206-A60C-8DD966F133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109855"/>
            <a:ext cx="2581039" cy="5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818825"/>
      </p:ext>
    </p:extLst>
  </p:cSld>
  <p:clrMapOvr>
    <a:masterClrMapping/>
  </p:clrMapOvr>
</p:sld>
</file>

<file path=ppt/theme/theme1.xml><?xml version="1.0" encoding="utf-8"?>
<a:theme xmlns:a="http://schemas.openxmlformats.org/drawingml/2006/main" name="model_Power_point_1_RAS">
  <a:themeElements>
    <a:clrScheme name="NMS_modra">
      <a:dk1>
        <a:sysClr val="windowText" lastClr="000000"/>
      </a:dk1>
      <a:lt1>
        <a:sysClr val="window" lastClr="FFFFFF"/>
      </a:lt1>
      <a:dk2>
        <a:srgbClr val="2A8FCE"/>
      </a:dk2>
      <a:lt2>
        <a:srgbClr val="E7E6E6"/>
      </a:lt2>
      <a:accent1>
        <a:srgbClr val="2A8FCE"/>
      </a:accent1>
      <a:accent2>
        <a:srgbClr val="808080"/>
      </a:accent2>
      <a:accent3>
        <a:srgbClr val="6EAAE6"/>
      </a:accent3>
      <a:accent4>
        <a:srgbClr val="1F72B4"/>
      </a:accent4>
      <a:accent5>
        <a:srgbClr val="14396A"/>
      </a:accent5>
      <a:accent6>
        <a:srgbClr val="C8E1FF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NMS_prezentace_modra.potx" id="{87E4A23E-2B02-4354-A610-B5C555E88126}" vid="{067E5B4F-D9D4-4CF7-A2E6-26410BA04FA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model_Power_point_1_RAS</Template>
  <TotalTime>1152</TotalTime>
  <Words>377</Words>
  <Application>Microsoft Office PowerPoint</Application>
  <PresentationFormat>Předvádění na obrazovce (4:3)</PresentationFormat>
  <Paragraphs>205</Paragraphs>
  <Slides>19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model_Power_point_1_RAS</vt:lpstr>
      <vt:lpstr>Analýza nákladovosti výkonů  Projekt „Systémová podpora rozvoje adiktologických služeb v rámci integrované protidrogové politiky“</vt:lpstr>
      <vt:lpstr>Obsah prezentace</vt:lpstr>
      <vt:lpstr>Cíl analýzy</vt:lpstr>
      <vt:lpstr>Struktura nákladového vzorce</vt:lpstr>
      <vt:lpstr>Oblast použití vzorce</vt:lpstr>
      <vt:lpstr>Vzorec pro výpočet výkonových nákladů</vt:lpstr>
      <vt:lpstr>Vzorec pro výpočet celkových nákladů</vt:lpstr>
      <vt:lpstr>Datové zdroje pro stanovení konstant</vt:lpstr>
      <vt:lpstr>Datové zdroje </vt:lpstr>
      <vt:lpstr>Problémy datových zdrojů a řešení</vt:lpstr>
      <vt:lpstr>Psv – počet výkonů na osobu</vt:lpstr>
      <vt:lpstr>Ukázka vztahu výkonu a počtu osob pro výkon individuální práce</vt:lpstr>
      <vt:lpstr>Tv – časová dotace na výkon</vt:lpstr>
      <vt:lpstr>Csvn – cena času pro náklad</vt:lpstr>
      <vt:lpstr>Předpověď zjednodušeného a komplexního modelu</vt:lpstr>
      <vt:lpstr>Předpověď materiálových a přímých mzdových nákladů</vt:lpstr>
      <vt:lpstr>Přesnost a použitelnost modelu</vt:lpstr>
      <vt:lpstr>Ukázka koeficientů Csvn</vt:lpstr>
      <vt:lpstr>Děkuji za pozornost.  www.rozvojadiktologickychsluzeb.cz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„Systémová podpora rozvoje adiktologických služeb v rámci integrované protidrogové politiky“</dc:title>
  <dc:creator>Microsoft Office User</dc:creator>
  <cp:lastModifiedBy>Remešová Renáta</cp:lastModifiedBy>
  <cp:revision>133</cp:revision>
  <dcterms:created xsi:type="dcterms:W3CDTF">2020-11-05T20:48:39Z</dcterms:created>
  <dcterms:modified xsi:type="dcterms:W3CDTF">2021-03-23T10:39:58Z</dcterms:modified>
</cp:coreProperties>
</file>