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98" r:id="rId3"/>
    <p:sldId id="266" r:id="rId4"/>
    <p:sldId id="286" r:id="rId5"/>
    <p:sldId id="292" r:id="rId6"/>
    <p:sldId id="289" r:id="rId7"/>
    <p:sldId id="279" r:id="rId8"/>
    <p:sldId id="278" r:id="rId9"/>
    <p:sldId id="281" r:id="rId10"/>
    <p:sldId id="291" r:id="rId11"/>
    <p:sldId id="285" r:id="rId12"/>
    <p:sldId id="276" r:id="rId13"/>
    <p:sldId id="299" r:id="rId14"/>
    <p:sldId id="300" r:id="rId15"/>
    <p:sldId id="293" r:id="rId16"/>
    <p:sldId id="297" r:id="rId17"/>
    <p:sldId id="295" r:id="rId18"/>
    <p:sldId id="283" r:id="rId19"/>
    <p:sldId id="287" r:id="rId20"/>
    <p:sldId id="296" r:id="rId21"/>
    <p:sldId id="277" r:id="rId22"/>
    <p:sldId id="273" r:id="rId2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FCE"/>
    <a:srgbClr val="0090D1"/>
    <a:srgbClr val="DEDEDE"/>
    <a:srgbClr val="65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14" y="53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7D37FB-C6A6-48FB-9B1A-05E5C41D2299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A37F1D-73E7-4495-A05A-654C1FC3448C}">
      <dgm:prSet/>
      <dgm:spPr/>
      <dgm:t>
        <a:bodyPr/>
        <a:lstStyle/>
        <a:p>
          <a:r>
            <a:rPr lang="cs-CZ" dirty="0"/>
            <a:t>„lektor“</a:t>
          </a:r>
          <a:endParaRPr lang="en-GB" dirty="0"/>
        </a:p>
      </dgm:t>
    </dgm:pt>
    <dgm:pt modelId="{ECAA95AA-E0A4-4839-ADAF-1CE6BBFAD558}" type="parTrans" cxnId="{9575C160-6B65-4644-815F-EB30483C8D17}">
      <dgm:prSet/>
      <dgm:spPr/>
      <dgm:t>
        <a:bodyPr/>
        <a:lstStyle/>
        <a:p>
          <a:endParaRPr lang="en-GB"/>
        </a:p>
      </dgm:t>
    </dgm:pt>
    <dgm:pt modelId="{AE417034-DB0D-46C9-B2A0-EB76AD0350F1}" type="sibTrans" cxnId="{9575C160-6B65-4644-815F-EB30483C8D17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3C959C81-2A10-476F-93EC-7CA14014FE8F}">
      <dgm:prSet phldrT="[Text]" custT="1"/>
      <dgm:spPr/>
      <dgm:t>
        <a:bodyPr/>
        <a:lstStyle/>
        <a:p>
          <a:pPr algn="ctr"/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Lektor dalšího vzdělávání</a:t>
          </a:r>
          <a:endParaRPr lang="en-GB" sz="1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A11D1A0-04F5-40CC-860D-B19BF1C4366D}" type="parTrans" cxnId="{96AA7480-70E2-4451-BD0A-661B569B21BA}">
      <dgm:prSet/>
      <dgm:spPr/>
      <dgm:t>
        <a:bodyPr/>
        <a:lstStyle/>
        <a:p>
          <a:endParaRPr lang="en-GB"/>
        </a:p>
      </dgm:t>
    </dgm:pt>
    <dgm:pt modelId="{00D44BC2-AB17-47E9-B5CC-092E9B14F93B}" type="sibTrans" cxnId="{96AA7480-70E2-4451-BD0A-661B569B21BA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8515457D-5B32-480A-95C2-6845C2609F4B}">
      <dgm:prSet phldrT="[Text]" custT="1"/>
      <dgm:spPr/>
      <dgm:t>
        <a:bodyPr/>
        <a:lstStyle/>
        <a:p>
          <a:pPr algn="ctr"/>
          <a:r>
            <a:rPr lang="cs-CZ" sz="1800" dirty="0"/>
            <a:t>Vychovatel </a:t>
          </a:r>
          <a:br>
            <a:rPr lang="cs-CZ" sz="1800" dirty="0"/>
          </a:br>
          <a:r>
            <a:rPr lang="cs-CZ" sz="1800" dirty="0"/>
            <a:t>pro dospělé </a:t>
          </a:r>
          <a:br>
            <a:rPr lang="cs-CZ" sz="1800" dirty="0"/>
          </a:br>
          <a:r>
            <a:rPr lang="cs-CZ" sz="1800" dirty="0"/>
            <a:t>se spec. vzděl. potřebami</a:t>
          </a:r>
          <a:endParaRPr lang="en-GB" sz="1800" dirty="0"/>
        </a:p>
      </dgm:t>
    </dgm:pt>
    <dgm:pt modelId="{26E31514-79CC-4FCC-904E-D838A5970020}" type="parTrans" cxnId="{61F7720F-386D-4AAC-B635-CDA3F186FA14}">
      <dgm:prSet/>
      <dgm:spPr/>
      <dgm:t>
        <a:bodyPr/>
        <a:lstStyle/>
        <a:p>
          <a:endParaRPr lang="en-GB"/>
        </a:p>
      </dgm:t>
    </dgm:pt>
    <dgm:pt modelId="{77ACD1E4-0290-4CA4-B98D-8FE7F26B2F77}" type="sibTrans" cxnId="{61F7720F-386D-4AAC-B635-CDA3F186FA14}">
      <dgm:prSet/>
      <dgm:spPr>
        <a:solidFill>
          <a:schemeClr val="accent5">
            <a:lumMod val="20000"/>
            <a:lumOff val="80000"/>
          </a:schemeClr>
        </a:solidFill>
        <a:ln>
          <a:noFill/>
        </a:ln>
      </dgm:spPr>
      <dgm:t>
        <a:bodyPr/>
        <a:lstStyle/>
        <a:p>
          <a:endParaRPr lang="en-GB"/>
        </a:p>
      </dgm:t>
    </dgm:pt>
    <dgm:pt modelId="{0585290E-F187-468B-AA78-E5B27F528A74}">
      <dgm:prSet phldrT="[Text]" custT="1"/>
      <dgm:spPr/>
      <dgm:t>
        <a:bodyPr/>
        <a:lstStyle/>
        <a:p>
          <a:pPr algn="ctr"/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Lektor</a:t>
          </a:r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 </a:t>
          </a:r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primární prevence</a:t>
          </a:r>
          <a:endParaRPr lang="en-GB" sz="1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8C37BEA-A1B9-43D2-B667-E92894E78709}" type="sibTrans" cxnId="{0D653A3C-0FDA-46C8-AC7E-648BC8A5E21D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84C7C890-68AF-4923-8AA4-2EF9B3B779F2}" type="parTrans" cxnId="{0D653A3C-0FDA-46C8-AC7E-648BC8A5E21D}">
      <dgm:prSet/>
      <dgm:spPr/>
      <dgm:t>
        <a:bodyPr/>
        <a:lstStyle/>
        <a:p>
          <a:endParaRPr lang="en-GB"/>
        </a:p>
      </dgm:t>
    </dgm:pt>
    <dgm:pt modelId="{96521AB1-3043-4435-AFE4-24F52F4F7B1A}">
      <dgm:prSet phldrT="[Text]" custT="1"/>
      <dgm:spPr/>
      <dgm:t>
        <a:bodyPr/>
        <a:lstStyle/>
        <a:p>
          <a:pPr algn="ctr"/>
          <a:r>
            <a:rPr lang="cs-CZ" sz="1800" dirty="0"/>
            <a:t>Jiná odbornost podle převažující činnosti </a:t>
          </a:r>
          <a:endParaRPr lang="en-GB" sz="1800" dirty="0"/>
        </a:p>
      </dgm:t>
    </dgm:pt>
    <dgm:pt modelId="{B242024D-5EA4-4240-87CD-A6B70CCEB9A4}" type="sibTrans" cxnId="{CC586023-AA8C-46FD-80B3-539BB6BB4BD4}">
      <dgm:prSet/>
      <dgm:spPr/>
      <dgm:t>
        <a:bodyPr/>
        <a:lstStyle/>
        <a:p>
          <a:endParaRPr lang="en-GB"/>
        </a:p>
      </dgm:t>
    </dgm:pt>
    <dgm:pt modelId="{A9183FD5-3125-45AD-9536-8704C4FB4545}" type="parTrans" cxnId="{CC586023-AA8C-46FD-80B3-539BB6BB4BD4}">
      <dgm:prSet/>
      <dgm:spPr/>
      <dgm:t>
        <a:bodyPr/>
        <a:lstStyle/>
        <a:p>
          <a:endParaRPr lang="en-GB"/>
        </a:p>
      </dgm:t>
    </dgm:pt>
    <dgm:pt modelId="{88A8ADA1-BD29-4D74-AC9A-CDC876EC65F0}" type="pres">
      <dgm:prSet presAssocID="{AB7D37FB-C6A6-48FB-9B1A-05E5C41D22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486AA25B-5B91-49FF-BE93-9D7F6EDF7D8C}" type="pres">
      <dgm:prSet presAssocID="{AB7D37FB-C6A6-48FB-9B1A-05E5C41D2299}" presName="Name1" presStyleCnt="0"/>
      <dgm:spPr/>
    </dgm:pt>
    <dgm:pt modelId="{069A75AA-75AE-4B47-969A-B31DE809D78F}" type="pres">
      <dgm:prSet presAssocID="{AE417034-DB0D-46C9-B2A0-EB76AD0350F1}" presName="picture_1" presStyleCnt="0"/>
      <dgm:spPr/>
    </dgm:pt>
    <dgm:pt modelId="{BD34BD51-DBD8-4673-B2EC-07C3A7D929F3}" type="pres">
      <dgm:prSet presAssocID="{AE417034-DB0D-46C9-B2A0-EB76AD0350F1}" presName="pictureRepeatNode" presStyleLbl="alignImgPlace1" presStyleIdx="0" presStyleCnt="5" custScaleX="95365" custScaleY="91257" custLinFactNeighborX="-2713" custLinFactNeighborY="-92"/>
      <dgm:spPr/>
      <dgm:t>
        <a:bodyPr/>
        <a:lstStyle/>
        <a:p>
          <a:endParaRPr lang="cs-CZ"/>
        </a:p>
      </dgm:t>
    </dgm:pt>
    <dgm:pt modelId="{CE6BEC0D-44D6-4C96-9F4C-A8A11C66ED2F}" type="pres">
      <dgm:prSet presAssocID="{AAA37F1D-73E7-4495-A05A-654C1FC3448C}" presName="text_1" presStyleLbl="node1" presStyleIdx="0" presStyleCnt="0" custLinFactNeighborX="-4880" custLinFactNeighborY="-838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0A91BD-004B-414D-9382-74CC7EC53CB9}" type="pres">
      <dgm:prSet presAssocID="{58C37BEA-A1B9-43D2-B667-E92894E78709}" presName="picture_2" presStyleCnt="0"/>
      <dgm:spPr/>
    </dgm:pt>
    <dgm:pt modelId="{47722B0C-14E0-460C-AC8E-8CE9AB8B6103}" type="pres">
      <dgm:prSet presAssocID="{58C37BEA-A1B9-43D2-B667-E92894E78709}" presName="pictureRepeatNode" presStyleLbl="alignImgPlace1" presStyleIdx="1" presStyleCnt="5" custScaleX="149563" custScaleY="145808" custLinFactNeighborX="-66895" custLinFactNeighborY="-1801"/>
      <dgm:spPr/>
      <dgm:t>
        <a:bodyPr/>
        <a:lstStyle/>
        <a:p>
          <a:endParaRPr lang="cs-CZ"/>
        </a:p>
      </dgm:t>
    </dgm:pt>
    <dgm:pt modelId="{299975DF-6D7F-4A55-8F86-820AACE739E9}" type="pres">
      <dgm:prSet presAssocID="{0585290E-F187-468B-AA78-E5B27F528A74}" presName="line_2" presStyleLbl="parChTrans1D1" presStyleIdx="0" presStyleCnt="4" custFlipVert="1" custSzY="653272" custScaleX="68948" custLinFactY="351269" custLinFactNeighborX="3301" custLinFactNeighborY="400000"/>
      <dgm:spPr/>
    </dgm:pt>
    <dgm:pt modelId="{499C3304-70FE-4E5C-8C3E-149E87F11394}" type="pres">
      <dgm:prSet presAssocID="{0585290E-F187-468B-AA78-E5B27F528A74}" presName="textparent_2" presStyleLbl="node1" presStyleIdx="0" presStyleCnt="0"/>
      <dgm:spPr/>
    </dgm:pt>
    <dgm:pt modelId="{03AAE45F-0F9B-461E-8254-4CBE1A7BEE05}" type="pres">
      <dgm:prSet presAssocID="{0585290E-F187-468B-AA78-E5B27F528A74}" presName="text_2" presStyleLbl="revTx" presStyleIdx="0" presStyleCnt="4" custScaleX="2000000" custScaleY="79050" custLinFactX="-1088924" custLinFactNeighborX="-1100000" custLinFactNeighborY="-58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767F5F-9D99-4A53-A432-09C26E20D499}" type="pres">
      <dgm:prSet presAssocID="{00D44BC2-AB17-47E9-B5CC-092E9B14F93B}" presName="picture_3" presStyleCnt="0"/>
      <dgm:spPr/>
    </dgm:pt>
    <dgm:pt modelId="{94EBC3D8-0097-442E-905B-A96E701A71B1}" type="pres">
      <dgm:prSet presAssocID="{00D44BC2-AB17-47E9-B5CC-092E9B14F93B}" presName="pictureRepeatNode" presStyleLbl="alignImgPlace1" presStyleIdx="2" presStyleCnt="5" custScaleX="143852" custScaleY="144818" custLinFactX="22616" custLinFactNeighborX="100000" custLinFactNeighborY="9917"/>
      <dgm:spPr/>
      <dgm:t>
        <a:bodyPr/>
        <a:lstStyle/>
        <a:p>
          <a:endParaRPr lang="cs-CZ"/>
        </a:p>
      </dgm:t>
    </dgm:pt>
    <dgm:pt modelId="{9E5721F9-FD1E-4F95-B188-C507C411B20B}" type="pres">
      <dgm:prSet presAssocID="{3C959C81-2A10-476F-93EC-7CA14014FE8F}" presName="line_3" presStyleLbl="parChTrans1D1" presStyleIdx="1" presStyleCnt="4" custFlipVert="1" custSzY="799124" custScaleX="105927" custLinFactY="245953" custLinFactNeighborX="44652" custLinFactNeighborY="300000"/>
      <dgm:spPr/>
    </dgm:pt>
    <dgm:pt modelId="{5C12A062-CB78-45FE-AEA6-6D2CFEA51446}" type="pres">
      <dgm:prSet presAssocID="{3C959C81-2A10-476F-93EC-7CA14014FE8F}" presName="textparent_3" presStyleLbl="node1" presStyleIdx="0" presStyleCnt="0"/>
      <dgm:spPr/>
    </dgm:pt>
    <dgm:pt modelId="{AD614E76-944B-4E71-8727-351EFF4B39BB}" type="pres">
      <dgm:prSet presAssocID="{3C959C81-2A10-476F-93EC-7CA14014FE8F}" presName="text_3" presStyleLbl="revTx" presStyleIdx="1" presStyleCnt="4" custLinFactNeighborX="-9969" custLinFactNeighborY="511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C2E235-A6A2-4DD2-BAF3-07E8D6C484A3}" type="pres">
      <dgm:prSet presAssocID="{77ACD1E4-0290-4CA4-B98D-8FE7F26B2F77}" presName="picture_4" presStyleCnt="0"/>
      <dgm:spPr/>
    </dgm:pt>
    <dgm:pt modelId="{DFE0A64B-B83D-4899-BFFF-77D9E56D2C65}" type="pres">
      <dgm:prSet presAssocID="{77ACD1E4-0290-4CA4-B98D-8FE7F26B2F77}" presName="pictureRepeatNode" presStyleLbl="alignImgPlace1" presStyleIdx="3" presStyleCnt="5" custScaleX="140158" custScaleY="129684" custLinFactNeighborX="71700" custLinFactNeighborY="26477"/>
      <dgm:spPr/>
      <dgm:t>
        <a:bodyPr/>
        <a:lstStyle/>
        <a:p>
          <a:endParaRPr lang="cs-CZ"/>
        </a:p>
      </dgm:t>
    </dgm:pt>
    <dgm:pt modelId="{327D023D-6471-4986-964C-6D9C6B1EC40A}" type="pres">
      <dgm:prSet presAssocID="{8515457D-5B32-480A-95C2-6845C2609F4B}" presName="line_4" presStyleLbl="parChTrans1D1" presStyleIdx="2" presStyleCnt="4" custSzY="574294" custScaleX="60718" custLinFactNeighborX="23173" custLinFactNeighborY="-76300"/>
      <dgm:spPr/>
    </dgm:pt>
    <dgm:pt modelId="{F1071A9B-360F-4ED8-A96C-8C3B829593C6}" type="pres">
      <dgm:prSet presAssocID="{8515457D-5B32-480A-95C2-6845C2609F4B}" presName="textparent_4" presStyleLbl="node1" presStyleIdx="0" presStyleCnt="0"/>
      <dgm:spPr/>
    </dgm:pt>
    <dgm:pt modelId="{6710BA3E-7658-4949-BB59-1DE9D2377E3D}" type="pres">
      <dgm:prSet presAssocID="{8515457D-5B32-480A-95C2-6845C2609F4B}" presName="text_4" presStyleLbl="revTx" presStyleIdx="2" presStyleCnt="4" custScaleX="693360" custScaleY="147678" custLinFactX="-110273" custLinFactNeighborX="-200000" custLinFactNeighborY="260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0E8FBE-5664-4CEA-B2C8-6CE0905D0864}" type="pres">
      <dgm:prSet presAssocID="{B242024D-5EA4-4240-87CD-A6B70CCEB9A4}" presName="picture_5" presStyleCnt="0"/>
      <dgm:spPr/>
    </dgm:pt>
    <dgm:pt modelId="{5188DAAD-9517-4508-8E03-95B29E767570}" type="pres">
      <dgm:prSet presAssocID="{B242024D-5EA4-4240-87CD-A6B70CCEB9A4}" presName="pictureRepeatNode" presStyleLbl="alignImgPlace1" presStyleIdx="4" presStyleCnt="5" custLinFactX="22281" custLinFactNeighborX="100000" custLinFactNeighborY="-1233"/>
      <dgm:spPr/>
      <dgm:t>
        <a:bodyPr/>
        <a:lstStyle/>
        <a:p>
          <a:endParaRPr lang="cs-CZ"/>
        </a:p>
      </dgm:t>
    </dgm:pt>
    <dgm:pt modelId="{EC9B9570-7809-4F54-8F68-2565E5003CDD}" type="pres">
      <dgm:prSet presAssocID="{96521AB1-3043-4435-AFE4-24F52F4F7B1A}" presName="line_5" presStyleLbl="parChTrans1D1" presStyleIdx="3" presStyleCnt="4" custLinFactY="121972" custLinFactNeighborX="16798" custLinFactNeighborY="200000"/>
      <dgm:spPr/>
    </dgm:pt>
    <dgm:pt modelId="{5C1C8671-9CC2-4106-A627-CEDF4D03A1D9}" type="pres">
      <dgm:prSet presAssocID="{96521AB1-3043-4435-AFE4-24F52F4F7B1A}" presName="textparent_5" presStyleLbl="node1" presStyleIdx="0" presStyleCnt="0"/>
      <dgm:spPr/>
    </dgm:pt>
    <dgm:pt modelId="{AAD1DE66-35D8-4440-B42D-A87C9334118F}" type="pres">
      <dgm:prSet presAssocID="{96521AB1-3043-4435-AFE4-24F52F4F7B1A}" presName="text_5" presStyleLbl="revTx" presStyleIdx="3" presStyleCnt="4" custScaleX="2000000" custScaleY="97815" custLinFactX="283376" custLinFactNeighborX="300000" custLinFactNeighborY="-487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D985FD-DF47-464F-A080-F3F24A6547E7}" type="presOf" srcId="{AAA37F1D-73E7-4495-A05A-654C1FC3448C}" destId="{CE6BEC0D-44D6-4C96-9F4C-A8A11C66ED2F}" srcOrd="0" destOrd="0" presId="urn:microsoft.com/office/officeart/2008/layout/CircularPictureCallout"/>
    <dgm:cxn modelId="{1075C8C0-40B1-49AB-B5C8-4911D2030269}" type="presOf" srcId="{58C37BEA-A1B9-43D2-B667-E92894E78709}" destId="{47722B0C-14E0-460C-AC8E-8CE9AB8B6103}" srcOrd="0" destOrd="0" presId="urn:microsoft.com/office/officeart/2008/layout/CircularPictureCallout"/>
    <dgm:cxn modelId="{29067F59-2532-45AD-9A08-D40171C12D4F}" type="presOf" srcId="{00D44BC2-AB17-47E9-B5CC-092E9B14F93B}" destId="{94EBC3D8-0097-442E-905B-A96E701A71B1}" srcOrd="0" destOrd="0" presId="urn:microsoft.com/office/officeart/2008/layout/CircularPictureCallout"/>
    <dgm:cxn modelId="{5C71FD46-9F62-4D1D-9C1F-074749B846DE}" type="presOf" srcId="{77ACD1E4-0290-4CA4-B98D-8FE7F26B2F77}" destId="{DFE0A64B-B83D-4899-BFFF-77D9E56D2C65}" srcOrd="0" destOrd="0" presId="urn:microsoft.com/office/officeart/2008/layout/CircularPictureCallout"/>
    <dgm:cxn modelId="{6A6C7D23-3106-4B08-B6F4-61778F5EF67A}" type="presOf" srcId="{96521AB1-3043-4435-AFE4-24F52F4F7B1A}" destId="{AAD1DE66-35D8-4440-B42D-A87C9334118F}" srcOrd="0" destOrd="0" presId="urn:microsoft.com/office/officeart/2008/layout/CircularPictureCallout"/>
    <dgm:cxn modelId="{AE65A52C-0171-4719-BFBE-3BDE2A1864D2}" type="presOf" srcId="{8515457D-5B32-480A-95C2-6845C2609F4B}" destId="{6710BA3E-7658-4949-BB59-1DE9D2377E3D}" srcOrd="0" destOrd="0" presId="urn:microsoft.com/office/officeart/2008/layout/CircularPictureCallout"/>
    <dgm:cxn modelId="{9575C160-6B65-4644-815F-EB30483C8D17}" srcId="{AB7D37FB-C6A6-48FB-9B1A-05E5C41D2299}" destId="{AAA37F1D-73E7-4495-A05A-654C1FC3448C}" srcOrd="0" destOrd="0" parTransId="{ECAA95AA-E0A4-4839-ADAF-1CE6BBFAD558}" sibTransId="{AE417034-DB0D-46C9-B2A0-EB76AD0350F1}"/>
    <dgm:cxn modelId="{96AA7480-70E2-4451-BD0A-661B569B21BA}" srcId="{AB7D37FB-C6A6-48FB-9B1A-05E5C41D2299}" destId="{3C959C81-2A10-476F-93EC-7CA14014FE8F}" srcOrd="2" destOrd="0" parTransId="{2A11D1A0-04F5-40CC-860D-B19BF1C4366D}" sibTransId="{00D44BC2-AB17-47E9-B5CC-092E9B14F93B}"/>
    <dgm:cxn modelId="{18CB6145-76A4-48A9-B280-C5A512C6B58E}" type="presOf" srcId="{AB7D37FB-C6A6-48FB-9B1A-05E5C41D2299}" destId="{88A8ADA1-BD29-4D74-AC9A-CDC876EC65F0}" srcOrd="0" destOrd="0" presId="urn:microsoft.com/office/officeart/2008/layout/CircularPictureCallout"/>
    <dgm:cxn modelId="{EF07BD06-45DD-45E8-8ED7-FA10685A4E89}" type="presOf" srcId="{AE417034-DB0D-46C9-B2A0-EB76AD0350F1}" destId="{BD34BD51-DBD8-4673-B2EC-07C3A7D929F3}" srcOrd="0" destOrd="0" presId="urn:microsoft.com/office/officeart/2008/layout/CircularPictureCallout"/>
    <dgm:cxn modelId="{CC586023-AA8C-46FD-80B3-539BB6BB4BD4}" srcId="{AB7D37FB-C6A6-48FB-9B1A-05E5C41D2299}" destId="{96521AB1-3043-4435-AFE4-24F52F4F7B1A}" srcOrd="4" destOrd="0" parTransId="{A9183FD5-3125-45AD-9536-8704C4FB4545}" sibTransId="{B242024D-5EA4-4240-87CD-A6B70CCEB9A4}"/>
    <dgm:cxn modelId="{0D653A3C-0FDA-46C8-AC7E-648BC8A5E21D}" srcId="{AB7D37FB-C6A6-48FB-9B1A-05E5C41D2299}" destId="{0585290E-F187-468B-AA78-E5B27F528A74}" srcOrd="1" destOrd="0" parTransId="{84C7C890-68AF-4923-8AA4-2EF9B3B779F2}" sibTransId="{58C37BEA-A1B9-43D2-B667-E92894E78709}"/>
    <dgm:cxn modelId="{E7DB5BC3-F06E-4902-B0E3-3089E83B3FFC}" type="presOf" srcId="{B242024D-5EA4-4240-87CD-A6B70CCEB9A4}" destId="{5188DAAD-9517-4508-8E03-95B29E767570}" srcOrd="0" destOrd="0" presId="urn:microsoft.com/office/officeart/2008/layout/CircularPictureCallout"/>
    <dgm:cxn modelId="{028D3C20-6EF1-467B-82D0-9742B6AC7655}" type="presOf" srcId="{3C959C81-2A10-476F-93EC-7CA14014FE8F}" destId="{AD614E76-944B-4E71-8727-351EFF4B39BB}" srcOrd="0" destOrd="0" presId="urn:microsoft.com/office/officeart/2008/layout/CircularPictureCallout"/>
    <dgm:cxn modelId="{D45961EC-84EB-4A4B-9FD2-A2FE198A794D}" type="presOf" srcId="{0585290E-F187-468B-AA78-E5B27F528A74}" destId="{03AAE45F-0F9B-461E-8254-4CBE1A7BEE05}" srcOrd="0" destOrd="0" presId="urn:microsoft.com/office/officeart/2008/layout/CircularPictureCallout"/>
    <dgm:cxn modelId="{61F7720F-386D-4AAC-B635-CDA3F186FA14}" srcId="{AB7D37FB-C6A6-48FB-9B1A-05E5C41D2299}" destId="{8515457D-5B32-480A-95C2-6845C2609F4B}" srcOrd="3" destOrd="0" parTransId="{26E31514-79CC-4FCC-904E-D838A5970020}" sibTransId="{77ACD1E4-0290-4CA4-B98D-8FE7F26B2F77}"/>
    <dgm:cxn modelId="{0A0C5C49-1305-45A5-9765-97D5871F6CBC}" type="presParOf" srcId="{88A8ADA1-BD29-4D74-AC9A-CDC876EC65F0}" destId="{486AA25B-5B91-49FF-BE93-9D7F6EDF7D8C}" srcOrd="0" destOrd="0" presId="urn:microsoft.com/office/officeart/2008/layout/CircularPictureCallout"/>
    <dgm:cxn modelId="{94A3C018-D167-407D-8C4E-10BAF4630839}" type="presParOf" srcId="{486AA25B-5B91-49FF-BE93-9D7F6EDF7D8C}" destId="{069A75AA-75AE-4B47-969A-B31DE809D78F}" srcOrd="0" destOrd="0" presId="urn:microsoft.com/office/officeart/2008/layout/CircularPictureCallout"/>
    <dgm:cxn modelId="{B6458AC9-C833-41B8-9CE9-3B82F1310EBE}" type="presParOf" srcId="{069A75AA-75AE-4B47-969A-B31DE809D78F}" destId="{BD34BD51-DBD8-4673-B2EC-07C3A7D929F3}" srcOrd="0" destOrd="0" presId="urn:microsoft.com/office/officeart/2008/layout/CircularPictureCallout"/>
    <dgm:cxn modelId="{1E8AC76A-B174-442D-ACA1-7F3404EE147D}" type="presParOf" srcId="{486AA25B-5B91-49FF-BE93-9D7F6EDF7D8C}" destId="{CE6BEC0D-44D6-4C96-9F4C-A8A11C66ED2F}" srcOrd="1" destOrd="0" presId="urn:microsoft.com/office/officeart/2008/layout/CircularPictureCallout"/>
    <dgm:cxn modelId="{15C72CA8-DCD4-4571-9EC0-49040F235872}" type="presParOf" srcId="{486AA25B-5B91-49FF-BE93-9D7F6EDF7D8C}" destId="{070A91BD-004B-414D-9382-74CC7EC53CB9}" srcOrd="2" destOrd="0" presId="urn:microsoft.com/office/officeart/2008/layout/CircularPictureCallout"/>
    <dgm:cxn modelId="{BB1C3FE6-AF02-43E9-A381-8B5D5D2E230C}" type="presParOf" srcId="{070A91BD-004B-414D-9382-74CC7EC53CB9}" destId="{47722B0C-14E0-460C-AC8E-8CE9AB8B6103}" srcOrd="0" destOrd="0" presId="urn:microsoft.com/office/officeart/2008/layout/CircularPictureCallout"/>
    <dgm:cxn modelId="{9A5077FC-A746-4BCD-955F-B0D1669AE1E6}" type="presParOf" srcId="{486AA25B-5B91-49FF-BE93-9D7F6EDF7D8C}" destId="{299975DF-6D7F-4A55-8F86-820AACE739E9}" srcOrd="3" destOrd="0" presId="urn:microsoft.com/office/officeart/2008/layout/CircularPictureCallout"/>
    <dgm:cxn modelId="{A1B0952F-16CC-4BC7-B38B-E353D23E6A82}" type="presParOf" srcId="{486AA25B-5B91-49FF-BE93-9D7F6EDF7D8C}" destId="{499C3304-70FE-4E5C-8C3E-149E87F11394}" srcOrd="4" destOrd="0" presId="urn:microsoft.com/office/officeart/2008/layout/CircularPictureCallout"/>
    <dgm:cxn modelId="{06723D10-CB00-489D-A347-06265712A79D}" type="presParOf" srcId="{499C3304-70FE-4E5C-8C3E-149E87F11394}" destId="{03AAE45F-0F9B-461E-8254-4CBE1A7BEE05}" srcOrd="0" destOrd="0" presId="urn:microsoft.com/office/officeart/2008/layout/CircularPictureCallout"/>
    <dgm:cxn modelId="{476686CA-DAAF-4E6B-B5CA-374A13109D1B}" type="presParOf" srcId="{486AA25B-5B91-49FF-BE93-9D7F6EDF7D8C}" destId="{CA767F5F-9D99-4A53-A432-09C26E20D499}" srcOrd="5" destOrd="0" presId="urn:microsoft.com/office/officeart/2008/layout/CircularPictureCallout"/>
    <dgm:cxn modelId="{FFF7484D-B29A-46FB-98C0-D20F58398B07}" type="presParOf" srcId="{CA767F5F-9D99-4A53-A432-09C26E20D499}" destId="{94EBC3D8-0097-442E-905B-A96E701A71B1}" srcOrd="0" destOrd="0" presId="urn:microsoft.com/office/officeart/2008/layout/CircularPictureCallout"/>
    <dgm:cxn modelId="{ED99F002-03E1-4817-9502-5F5AB084E136}" type="presParOf" srcId="{486AA25B-5B91-49FF-BE93-9D7F6EDF7D8C}" destId="{9E5721F9-FD1E-4F95-B188-C507C411B20B}" srcOrd="6" destOrd="0" presId="urn:microsoft.com/office/officeart/2008/layout/CircularPictureCallout"/>
    <dgm:cxn modelId="{3E6A4ABF-39B6-42B0-95F6-46882606E273}" type="presParOf" srcId="{486AA25B-5B91-49FF-BE93-9D7F6EDF7D8C}" destId="{5C12A062-CB78-45FE-AEA6-6D2CFEA51446}" srcOrd="7" destOrd="0" presId="urn:microsoft.com/office/officeart/2008/layout/CircularPictureCallout"/>
    <dgm:cxn modelId="{61493D03-100D-43BC-BBF2-B4F81DC3F7F7}" type="presParOf" srcId="{5C12A062-CB78-45FE-AEA6-6D2CFEA51446}" destId="{AD614E76-944B-4E71-8727-351EFF4B39BB}" srcOrd="0" destOrd="0" presId="urn:microsoft.com/office/officeart/2008/layout/CircularPictureCallout"/>
    <dgm:cxn modelId="{7A04ADBD-3CDE-4530-881F-2EF2F53F2D73}" type="presParOf" srcId="{486AA25B-5B91-49FF-BE93-9D7F6EDF7D8C}" destId="{6BC2E235-A6A2-4DD2-BAF3-07E8D6C484A3}" srcOrd="8" destOrd="0" presId="urn:microsoft.com/office/officeart/2008/layout/CircularPictureCallout"/>
    <dgm:cxn modelId="{D42D9ECF-E02A-4B0C-A476-987A02A6E5CC}" type="presParOf" srcId="{6BC2E235-A6A2-4DD2-BAF3-07E8D6C484A3}" destId="{DFE0A64B-B83D-4899-BFFF-77D9E56D2C65}" srcOrd="0" destOrd="0" presId="urn:microsoft.com/office/officeart/2008/layout/CircularPictureCallout"/>
    <dgm:cxn modelId="{13427D95-D363-4A14-BD51-1157D6BDECBD}" type="presParOf" srcId="{486AA25B-5B91-49FF-BE93-9D7F6EDF7D8C}" destId="{327D023D-6471-4986-964C-6D9C6B1EC40A}" srcOrd="9" destOrd="0" presId="urn:microsoft.com/office/officeart/2008/layout/CircularPictureCallout"/>
    <dgm:cxn modelId="{24D143FE-CD1E-4A5D-B10A-6EFCAE5EF842}" type="presParOf" srcId="{486AA25B-5B91-49FF-BE93-9D7F6EDF7D8C}" destId="{F1071A9B-360F-4ED8-A96C-8C3B829593C6}" srcOrd="10" destOrd="0" presId="urn:microsoft.com/office/officeart/2008/layout/CircularPictureCallout"/>
    <dgm:cxn modelId="{5E20FDAF-9268-4F86-B6B9-1DDF6A66ED26}" type="presParOf" srcId="{F1071A9B-360F-4ED8-A96C-8C3B829593C6}" destId="{6710BA3E-7658-4949-BB59-1DE9D2377E3D}" srcOrd="0" destOrd="0" presId="urn:microsoft.com/office/officeart/2008/layout/CircularPictureCallout"/>
    <dgm:cxn modelId="{5A18DAA3-3E7C-4C4E-BD98-955BD4A99775}" type="presParOf" srcId="{486AA25B-5B91-49FF-BE93-9D7F6EDF7D8C}" destId="{1B0E8FBE-5664-4CEA-B2C8-6CE0905D0864}" srcOrd="11" destOrd="0" presId="urn:microsoft.com/office/officeart/2008/layout/CircularPictureCallout"/>
    <dgm:cxn modelId="{2DA26271-F2AB-4836-9B1A-87FBDDCCFF03}" type="presParOf" srcId="{1B0E8FBE-5664-4CEA-B2C8-6CE0905D0864}" destId="{5188DAAD-9517-4508-8E03-95B29E767570}" srcOrd="0" destOrd="0" presId="urn:microsoft.com/office/officeart/2008/layout/CircularPictureCallout"/>
    <dgm:cxn modelId="{ADE5D17F-9F2B-4228-A0E7-42ADF8F10208}" type="presParOf" srcId="{486AA25B-5B91-49FF-BE93-9D7F6EDF7D8C}" destId="{EC9B9570-7809-4F54-8F68-2565E5003CDD}" srcOrd="12" destOrd="0" presId="urn:microsoft.com/office/officeart/2008/layout/CircularPictureCallout"/>
    <dgm:cxn modelId="{64172575-9043-4D2E-863E-871B92614032}" type="presParOf" srcId="{486AA25B-5B91-49FF-BE93-9D7F6EDF7D8C}" destId="{5C1C8671-9CC2-4106-A627-CEDF4D03A1D9}" srcOrd="13" destOrd="0" presId="urn:microsoft.com/office/officeart/2008/layout/CircularPictureCallout"/>
    <dgm:cxn modelId="{97F56CB6-B1C5-43D0-927A-FDFC345D322F}" type="presParOf" srcId="{5C1C8671-9CC2-4106-A627-CEDF4D03A1D9}" destId="{AAD1DE66-35D8-4440-B42D-A87C9334118F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7D37FB-C6A6-48FB-9B1A-05E5C41D2299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A37F1D-73E7-4495-A05A-654C1FC3448C}">
      <dgm:prSet/>
      <dgm:spPr/>
      <dgm:t>
        <a:bodyPr/>
        <a:lstStyle/>
        <a:p>
          <a:r>
            <a:rPr lang="cs-CZ" dirty="0"/>
            <a:t>„adiktolog“</a:t>
          </a:r>
          <a:endParaRPr lang="en-GB" dirty="0"/>
        </a:p>
      </dgm:t>
    </dgm:pt>
    <dgm:pt modelId="{ECAA95AA-E0A4-4839-ADAF-1CE6BBFAD558}" type="parTrans" cxnId="{9575C160-6B65-4644-815F-EB30483C8D17}">
      <dgm:prSet/>
      <dgm:spPr/>
      <dgm:t>
        <a:bodyPr/>
        <a:lstStyle/>
        <a:p>
          <a:endParaRPr lang="en-GB"/>
        </a:p>
      </dgm:t>
    </dgm:pt>
    <dgm:pt modelId="{AE417034-DB0D-46C9-B2A0-EB76AD0350F1}" type="sibTrans" cxnId="{9575C160-6B65-4644-815F-EB30483C8D17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3C959C81-2A10-476F-93EC-7CA14014FE8F}">
      <dgm:prSet phldrT="[Text]" custT="1"/>
      <dgm:spPr/>
      <dgm:t>
        <a:bodyPr/>
        <a:lstStyle/>
        <a:p>
          <a:pPr algn="ctr"/>
          <a:endParaRPr lang="en-GB" sz="1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A11D1A0-04F5-40CC-860D-B19BF1C4366D}" type="parTrans" cxnId="{96AA7480-70E2-4451-BD0A-661B569B21BA}">
      <dgm:prSet/>
      <dgm:spPr/>
      <dgm:t>
        <a:bodyPr/>
        <a:lstStyle/>
        <a:p>
          <a:endParaRPr lang="en-GB"/>
        </a:p>
      </dgm:t>
    </dgm:pt>
    <dgm:pt modelId="{00D44BC2-AB17-47E9-B5CC-092E9B14F93B}" type="sibTrans" cxnId="{96AA7480-70E2-4451-BD0A-661B569B21BA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88A8ADA1-BD29-4D74-AC9A-CDC876EC65F0}" type="pres">
      <dgm:prSet presAssocID="{AB7D37FB-C6A6-48FB-9B1A-05E5C41D22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486AA25B-5B91-49FF-BE93-9D7F6EDF7D8C}" type="pres">
      <dgm:prSet presAssocID="{AB7D37FB-C6A6-48FB-9B1A-05E5C41D2299}" presName="Name1" presStyleCnt="0"/>
      <dgm:spPr/>
    </dgm:pt>
    <dgm:pt modelId="{069A75AA-75AE-4B47-969A-B31DE809D78F}" type="pres">
      <dgm:prSet presAssocID="{AE417034-DB0D-46C9-B2A0-EB76AD0350F1}" presName="picture_1" presStyleCnt="0"/>
      <dgm:spPr/>
    </dgm:pt>
    <dgm:pt modelId="{BD34BD51-DBD8-4673-B2EC-07C3A7D929F3}" type="pres">
      <dgm:prSet presAssocID="{AE417034-DB0D-46C9-B2A0-EB76AD0350F1}" presName="pictureRepeatNode" presStyleLbl="alignImgPlace1" presStyleIdx="0" presStyleCnt="2" custScaleX="85453" custScaleY="79951" custLinFactNeighborX="-2316" custLinFactNeighborY="2516"/>
      <dgm:spPr/>
      <dgm:t>
        <a:bodyPr/>
        <a:lstStyle/>
        <a:p>
          <a:endParaRPr lang="cs-CZ"/>
        </a:p>
      </dgm:t>
    </dgm:pt>
    <dgm:pt modelId="{CE6BEC0D-44D6-4C96-9F4C-A8A11C66ED2F}" type="pres">
      <dgm:prSet presAssocID="{AAA37F1D-73E7-4495-A05A-654C1FC3448C}" presName="text_1" presStyleLbl="node1" presStyleIdx="0" presStyleCnt="0" custLinFactNeighborX="-2167" custLinFactNeighborY="-907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AFB446-1349-45C2-BA6A-2FE2971CF30A}" type="pres">
      <dgm:prSet presAssocID="{00D44BC2-AB17-47E9-B5CC-092E9B14F93B}" presName="picture_2" presStyleCnt="0"/>
      <dgm:spPr/>
    </dgm:pt>
    <dgm:pt modelId="{94EBC3D8-0097-442E-905B-A96E701A71B1}" type="pres">
      <dgm:prSet presAssocID="{00D44BC2-AB17-47E9-B5CC-092E9B14F93B}" presName="pictureRepeatNode" presStyleLbl="alignImgPlace1" presStyleIdx="1" presStyleCnt="2" custScaleX="174263" custScaleY="164557" custLinFactNeighborX="11636" custLinFactNeighborY="8812"/>
      <dgm:spPr/>
      <dgm:t>
        <a:bodyPr/>
        <a:lstStyle/>
        <a:p>
          <a:endParaRPr lang="cs-CZ"/>
        </a:p>
      </dgm:t>
    </dgm:pt>
    <dgm:pt modelId="{1BB7AC33-7B72-487A-9947-6F25FF0B5444}" type="pres">
      <dgm:prSet presAssocID="{3C959C81-2A10-476F-93EC-7CA14014FE8F}" presName="line_2" presStyleLbl="parChTrans1D1" presStyleIdx="0" presStyleCnt="1" custLinFactNeighborY="70556"/>
      <dgm:spPr/>
    </dgm:pt>
    <dgm:pt modelId="{726B69BA-F99F-41DC-BFF3-B31A737A0E1A}" type="pres">
      <dgm:prSet presAssocID="{3C959C81-2A10-476F-93EC-7CA14014FE8F}" presName="textparent_2" presStyleLbl="node1" presStyleIdx="0" presStyleCnt="0"/>
      <dgm:spPr/>
    </dgm:pt>
    <dgm:pt modelId="{9AFBF93A-3208-41B3-8040-6074DBF9D18D}" type="pres">
      <dgm:prSet presAssocID="{3C959C81-2A10-476F-93EC-7CA14014FE8F}" presName="text_2" presStyleLbl="revTx" presStyleIdx="0" presStyleCnt="1" custScaleX="1068413" custScaleY="89350" custLinFactX="-991538" custLinFactNeighborX="-1000000" custLinFactNeighborY="-178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CB6145-76A4-48A9-B280-C5A512C6B58E}" type="presOf" srcId="{AB7D37FB-C6A6-48FB-9B1A-05E5C41D2299}" destId="{88A8ADA1-BD29-4D74-AC9A-CDC876EC65F0}" srcOrd="0" destOrd="0" presId="urn:microsoft.com/office/officeart/2008/layout/CircularPictureCallout"/>
    <dgm:cxn modelId="{E713F105-54F7-4278-9570-0232BFB0869F}" type="presOf" srcId="{00D44BC2-AB17-47E9-B5CC-092E9B14F93B}" destId="{94EBC3D8-0097-442E-905B-A96E701A71B1}" srcOrd="0" destOrd="0" presId="urn:microsoft.com/office/officeart/2008/layout/CircularPictureCallout"/>
    <dgm:cxn modelId="{B6D985FD-DF47-464F-A080-F3F24A6547E7}" type="presOf" srcId="{AAA37F1D-73E7-4495-A05A-654C1FC3448C}" destId="{CE6BEC0D-44D6-4C96-9F4C-A8A11C66ED2F}" srcOrd="0" destOrd="0" presId="urn:microsoft.com/office/officeart/2008/layout/CircularPictureCallout"/>
    <dgm:cxn modelId="{96AA7480-70E2-4451-BD0A-661B569B21BA}" srcId="{AB7D37FB-C6A6-48FB-9B1A-05E5C41D2299}" destId="{3C959C81-2A10-476F-93EC-7CA14014FE8F}" srcOrd="1" destOrd="0" parTransId="{2A11D1A0-04F5-40CC-860D-B19BF1C4366D}" sibTransId="{00D44BC2-AB17-47E9-B5CC-092E9B14F93B}"/>
    <dgm:cxn modelId="{EF07BD06-45DD-45E8-8ED7-FA10685A4E89}" type="presOf" srcId="{AE417034-DB0D-46C9-B2A0-EB76AD0350F1}" destId="{BD34BD51-DBD8-4673-B2EC-07C3A7D929F3}" srcOrd="0" destOrd="0" presId="urn:microsoft.com/office/officeart/2008/layout/CircularPictureCallout"/>
    <dgm:cxn modelId="{6682F3CE-D42E-4B38-AD8F-1DC647451ACD}" type="presOf" srcId="{3C959C81-2A10-476F-93EC-7CA14014FE8F}" destId="{9AFBF93A-3208-41B3-8040-6074DBF9D18D}" srcOrd="0" destOrd="0" presId="urn:microsoft.com/office/officeart/2008/layout/CircularPictureCallout"/>
    <dgm:cxn modelId="{9575C160-6B65-4644-815F-EB30483C8D17}" srcId="{AB7D37FB-C6A6-48FB-9B1A-05E5C41D2299}" destId="{AAA37F1D-73E7-4495-A05A-654C1FC3448C}" srcOrd="0" destOrd="0" parTransId="{ECAA95AA-E0A4-4839-ADAF-1CE6BBFAD558}" sibTransId="{AE417034-DB0D-46C9-B2A0-EB76AD0350F1}"/>
    <dgm:cxn modelId="{0A0C5C49-1305-45A5-9765-97D5871F6CBC}" type="presParOf" srcId="{88A8ADA1-BD29-4D74-AC9A-CDC876EC65F0}" destId="{486AA25B-5B91-49FF-BE93-9D7F6EDF7D8C}" srcOrd="0" destOrd="0" presId="urn:microsoft.com/office/officeart/2008/layout/CircularPictureCallout"/>
    <dgm:cxn modelId="{94A3C018-D167-407D-8C4E-10BAF4630839}" type="presParOf" srcId="{486AA25B-5B91-49FF-BE93-9D7F6EDF7D8C}" destId="{069A75AA-75AE-4B47-969A-B31DE809D78F}" srcOrd="0" destOrd="0" presId="urn:microsoft.com/office/officeart/2008/layout/CircularPictureCallout"/>
    <dgm:cxn modelId="{B6458AC9-C833-41B8-9CE9-3B82F1310EBE}" type="presParOf" srcId="{069A75AA-75AE-4B47-969A-B31DE809D78F}" destId="{BD34BD51-DBD8-4673-B2EC-07C3A7D929F3}" srcOrd="0" destOrd="0" presId="urn:microsoft.com/office/officeart/2008/layout/CircularPictureCallout"/>
    <dgm:cxn modelId="{1E8AC76A-B174-442D-ACA1-7F3404EE147D}" type="presParOf" srcId="{486AA25B-5B91-49FF-BE93-9D7F6EDF7D8C}" destId="{CE6BEC0D-44D6-4C96-9F4C-A8A11C66ED2F}" srcOrd="1" destOrd="0" presId="urn:microsoft.com/office/officeart/2008/layout/CircularPictureCallout"/>
    <dgm:cxn modelId="{E3A85479-53DB-449B-94DD-DA2304D0B44F}" type="presParOf" srcId="{486AA25B-5B91-49FF-BE93-9D7F6EDF7D8C}" destId="{3CAFB446-1349-45C2-BA6A-2FE2971CF30A}" srcOrd="2" destOrd="0" presId="urn:microsoft.com/office/officeart/2008/layout/CircularPictureCallout"/>
    <dgm:cxn modelId="{B0FCC780-755F-404E-AE0A-A402520C56A2}" type="presParOf" srcId="{3CAFB446-1349-45C2-BA6A-2FE2971CF30A}" destId="{94EBC3D8-0097-442E-905B-A96E701A71B1}" srcOrd="0" destOrd="0" presId="urn:microsoft.com/office/officeart/2008/layout/CircularPictureCallout"/>
    <dgm:cxn modelId="{D9F71D4B-D0AA-405E-8B3E-C1DB643AD4B8}" type="presParOf" srcId="{486AA25B-5B91-49FF-BE93-9D7F6EDF7D8C}" destId="{1BB7AC33-7B72-487A-9947-6F25FF0B5444}" srcOrd="3" destOrd="0" presId="urn:microsoft.com/office/officeart/2008/layout/CircularPictureCallout"/>
    <dgm:cxn modelId="{A4534738-CF47-42EA-A653-8609BCACA94D}" type="presParOf" srcId="{486AA25B-5B91-49FF-BE93-9D7F6EDF7D8C}" destId="{726B69BA-F99F-41DC-BFF3-B31A737A0E1A}" srcOrd="4" destOrd="0" presId="urn:microsoft.com/office/officeart/2008/layout/CircularPictureCallout"/>
    <dgm:cxn modelId="{2E5F7CEA-23F1-4F04-8CBC-5294D1F00C97}" type="presParOf" srcId="{726B69BA-F99F-41DC-BFF3-B31A737A0E1A}" destId="{9AFBF93A-3208-41B3-8040-6074DBF9D18D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D37FB-C6A6-48FB-9B1A-05E5C41D2299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A37F1D-73E7-4495-A05A-654C1FC3448C}">
      <dgm:prSet/>
      <dgm:spPr/>
      <dgm:t>
        <a:bodyPr/>
        <a:lstStyle/>
        <a:p>
          <a:r>
            <a:rPr lang="cs-CZ" dirty="0"/>
            <a:t>„sociální pracovník </a:t>
          </a:r>
          <a:br>
            <a:rPr lang="cs-CZ" dirty="0"/>
          </a:br>
          <a:r>
            <a:rPr lang="cs-CZ" dirty="0"/>
            <a:t> KC“</a:t>
          </a:r>
          <a:endParaRPr lang="en-GB" dirty="0"/>
        </a:p>
      </dgm:t>
    </dgm:pt>
    <dgm:pt modelId="{ECAA95AA-E0A4-4839-ADAF-1CE6BBFAD558}" type="parTrans" cxnId="{9575C160-6B65-4644-815F-EB30483C8D17}">
      <dgm:prSet/>
      <dgm:spPr/>
      <dgm:t>
        <a:bodyPr/>
        <a:lstStyle/>
        <a:p>
          <a:endParaRPr lang="en-GB"/>
        </a:p>
      </dgm:t>
    </dgm:pt>
    <dgm:pt modelId="{AE417034-DB0D-46C9-B2A0-EB76AD0350F1}" type="sibTrans" cxnId="{9575C160-6B65-4644-815F-EB30483C8D17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3C959C81-2A10-476F-93EC-7CA14014FE8F}">
      <dgm:prSet phldrT="[Text]" custT="1"/>
      <dgm:spPr/>
      <dgm:t>
        <a:bodyPr/>
        <a:lstStyle/>
        <a:p>
          <a:pPr algn="ctr"/>
          <a:endParaRPr lang="en-GB" sz="1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A11D1A0-04F5-40CC-860D-B19BF1C4366D}" type="parTrans" cxnId="{96AA7480-70E2-4451-BD0A-661B569B21BA}">
      <dgm:prSet/>
      <dgm:spPr/>
      <dgm:t>
        <a:bodyPr/>
        <a:lstStyle/>
        <a:p>
          <a:endParaRPr lang="en-GB"/>
        </a:p>
      </dgm:t>
    </dgm:pt>
    <dgm:pt modelId="{00D44BC2-AB17-47E9-B5CC-092E9B14F93B}" type="sibTrans" cxnId="{96AA7480-70E2-4451-BD0A-661B569B21BA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AA7C1C84-2BFD-488E-A023-29172B943E73}">
      <dgm:prSet/>
      <dgm:spPr/>
      <dgm:t>
        <a:bodyPr/>
        <a:lstStyle/>
        <a:p>
          <a:endParaRPr lang="en-GB"/>
        </a:p>
      </dgm:t>
    </dgm:pt>
    <dgm:pt modelId="{006838BB-E582-4582-B410-E40EEF1E9B2E}" type="parTrans" cxnId="{CAD534ED-51C5-4D16-A5FB-CA305E12176C}">
      <dgm:prSet/>
      <dgm:spPr/>
      <dgm:t>
        <a:bodyPr/>
        <a:lstStyle/>
        <a:p>
          <a:endParaRPr lang="en-GB"/>
        </a:p>
      </dgm:t>
    </dgm:pt>
    <dgm:pt modelId="{7464AD82-38F9-48D5-8C11-E023EECD6CA4}" type="sibTrans" cxnId="{CAD534ED-51C5-4D16-A5FB-CA305E12176C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88A8ADA1-BD29-4D74-AC9A-CDC876EC65F0}" type="pres">
      <dgm:prSet presAssocID="{AB7D37FB-C6A6-48FB-9B1A-05E5C41D22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486AA25B-5B91-49FF-BE93-9D7F6EDF7D8C}" type="pres">
      <dgm:prSet presAssocID="{AB7D37FB-C6A6-48FB-9B1A-05E5C41D2299}" presName="Name1" presStyleCnt="0"/>
      <dgm:spPr/>
    </dgm:pt>
    <dgm:pt modelId="{069A75AA-75AE-4B47-969A-B31DE809D78F}" type="pres">
      <dgm:prSet presAssocID="{AE417034-DB0D-46C9-B2A0-EB76AD0350F1}" presName="picture_1" presStyleCnt="0"/>
      <dgm:spPr/>
    </dgm:pt>
    <dgm:pt modelId="{BD34BD51-DBD8-4673-B2EC-07C3A7D929F3}" type="pres">
      <dgm:prSet presAssocID="{AE417034-DB0D-46C9-B2A0-EB76AD0350F1}" presName="pictureRepeatNode" presStyleLbl="alignImgPlace1" presStyleIdx="0" presStyleCnt="3" custScaleX="85453" custScaleY="79951" custLinFactNeighborX="-4082" custLinFactNeighborY="6930"/>
      <dgm:spPr/>
      <dgm:t>
        <a:bodyPr/>
        <a:lstStyle/>
        <a:p>
          <a:endParaRPr lang="cs-CZ"/>
        </a:p>
      </dgm:t>
    </dgm:pt>
    <dgm:pt modelId="{CE6BEC0D-44D6-4C96-9F4C-A8A11C66ED2F}" type="pres">
      <dgm:prSet presAssocID="{AAA37F1D-73E7-4495-A05A-654C1FC3448C}" presName="text_1" presStyleLbl="node1" presStyleIdx="0" presStyleCnt="0" custScaleX="120821" custLinFactNeighborX="-5306" custLinFactNeighborY="-534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AFB446-1349-45C2-BA6A-2FE2971CF30A}" type="pres">
      <dgm:prSet presAssocID="{00D44BC2-AB17-47E9-B5CC-092E9B14F93B}" presName="picture_2" presStyleCnt="0"/>
      <dgm:spPr/>
    </dgm:pt>
    <dgm:pt modelId="{94EBC3D8-0097-442E-905B-A96E701A71B1}" type="pres">
      <dgm:prSet presAssocID="{00D44BC2-AB17-47E9-B5CC-092E9B14F93B}" presName="pictureRepeatNode" presStyleLbl="alignImgPlace1" presStyleIdx="1" presStyleCnt="3" custScaleX="139529" custScaleY="129810" custLinFactNeighborX="11892" custLinFactNeighborY="20473"/>
      <dgm:spPr/>
      <dgm:t>
        <a:bodyPr/>
        <a:lstStyle/>
        <a:p>
          <a:endParaRPr lang="cs-CZ"/>
        </a:p>
      </dgm:t>
    </dgm:pt>
    <dgm:pt modelId="{1BB7AC33-7B72-487A-9947-6F25FF0B5444}" type="pres">
      <dgm:prSet presAssocID="{3C959C81-2A10-476F-93EC-7CA14014FE8F}" presName="line_2" presStyleLbl="parChTrans1D1" presStyleIdx="0" presStyleCnt="2" custFlipVert="1" custSzY="768116" custScaleX="87511" custLinFactY="500000" custLinFactNeighborX="6416" custLinFactNeighborY="523056"/>
      <dgm:spPr/>
    </dgm:pt>
    <dgm:pt modelId="{726B69BA-F99F-41DC-BFF3-B31A737A0E1A}" type="pres">
      <dgm:prSet presAssocID="{3C959C81-2A10-476F-93EC-7CA14014FE8F}" presName="textparent_2" presStyleLbl="node1" presStyleIdx="0" presStyleCnt="0"/>
      <dgm:spPr/>
    </dgm:pt>
    <dgm:pt modelId="{9AFBF93A-3208-41B3-8040-6074DBF9D18D}" type="pres">
      <dgm:prSet presAssocID="{3C959C81-2A10-476F-93EC-7CA14014FE8F}" presName="text_2" presStyleLbl="revTx" presStyleIdx="0" presStyleCnt="2" custScaleX="1068413" custScaleY="89350" custLinFactX="-991538" custLinFactNeighborX="-1000000" custLinFactNeighborY="-178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ED6BBB-B44D-4C4C-A65C-4B8582EDBE77}" type="pres">
      <dgm:prSet presAssocID="{7464AD82-38F9-48D5-8C11-E023EECD6CA4}" presName="picture_3" presStyleCnt="0"/>
      <dgm:spPr/>
    </dgm:pt>
    <dgm:pt modelId="{22F94724-CF0E-449A-9DF8-1E1F04C40C4F}" type="pres">
      <dgm:prSet presAssocID="{7464AD82-38F9-48D5-8C11-E023EECD6CA4}" presName="pictureRepeatNode" presStyleLbl="alignImgPlace1" presStyleIdx="2" presStyleCnt="3" custScaleX="136730" custScaleY="126384" custLinFactNeighborX="20081"/>
      <dgm:spPr/>
      <dgm:t>
        <a:bodyPr/>
        <a:lstStyle/>
        <a:p>
          <a:endParaRPr lang="cs-CZ"/>
        </a:p>
      </dgm:t>
    </dgm:pt>
    <dgm:pt modelId="{536BF0C3-CFFF-47EC-94B5-54D52E20FD66}" type="pres">
      <dgm:prSet presAssocID="{AA7C1C84-2BFD-488E-A023-29172B943E73}" presName="line_3" presStyleLbl="parChTrans1D1" presStyleIdx="1" presStyleCnt="2"/>
      <dgm:spPr/>
    </dgm:pt>
    <dgm:pt modelId="{416A4D3A-4631-4FBD-AB90-FACB980D128A}" type="pres">
      <dgm:prSet presAssocID="{AA7C1C84-2BFD-488E-A023-29172B943E73}" presName="textparent_3" presStyleLbl="node1" presStyleIdx="0" presStyleCnt="0"/>
      <dgm:spPr/>
    </dgm:pt>
    <dgm:pt modelId="{AC4555D0-0CB1-4CD0-AA2B-106068BCB45D}" type="pres">
      <dgm:prSet presAssocID="{AA7C1C84-2BFD-488E-A023-29172B943E73}" presName="text_3" presStyleLbl="revTx" presStyleIdx="1" presStyleCnt="2" custScaleX="1068413" custScaleY="89350" custLinFactX="-981651" custLinFactNeighborX="-1000000" custLinFactNeighborY="-658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D985FD-DF47-464F-A080-F3F24A6547E7}" type="presOf" srcId="{AAA37F1D-73E7-4495-A05A-654C1FC3448C}" destId="{CE6BEC0D-44D6-4C96-9F4C-A8A11C66ED2F}" srcOrd="0" destOrd="0" presId="urn:microsoft.com/office/officeart/2008/layout/CircularPictureCallout"/>
    <dgm:cxn modelId="{CAD534ED-51C5-4D16-A5FB-CA305E12176C}" srcId="{AB7D37FB-C6A6-48FB-9B1A-05E5C41D2299}" destId="{AA7C1C84-2BFD-488E-A023-29172B943E73}" srcOrd="2" destOrd="0" parTransId="{006838BB-E582-4582-B410-E40EEF1E9B2E}" sibTransId="{7464AD82-38F9-48D5-8C11-E023EECD6CA4}"/>
    <dgm:cxn modelId="{9575C160-6B65-4644-815F-EB30483C8D17}" srcId="{AB7D37FB-C6A6-48FB-9B1A-05E5C41D2299}" destId="{AAA37F1D-73E7-4495-A05A-654C1FC3448C}" srcOrd="0" destOrd="0" parTransId="{ECAA95AA-E0A4-4839-ADAF-1CE6BBFAD558}" sibTransId="{AE417034-DB0D-46C9-B2A0-EB76AD0350F1}"/>
    <dgm:cxn modelId="{96AA7480-70E2-4451-BD0A-661B569B21BA}" srcId="{AB7D37FB-C6A6-48FB-9B1A-05E5C41D2299}" destId="{3C959C81-2A10-476F-93EC-7CA14014FE8F}" srcOrd="1" destOrd="0" parTransId="{2A11D1A0-04F5-40CC-860D-B19BF1C4366D}" sibTransId="{00D44BC2-AB17-47E9-B5CC-092E9B14F93B}"/>
    <dgm:cxn modelId="{18CB6145-76A4-48A9-B280-C5A512C6B58E}" type="presOf" srcId="{AB7D37FB-C6A6-48FB-9B1A-05E5C41D2299}" destId="{88A8ADA1-BD29-4D74-AC9A-CDC876EC65F0}" srcOrd="0" destOrd="0" presId="urn:microsoft.com/office/officeart/2008/layout/CircularPictureCallout"/>
    <dgm:cxn modelId="{EF07BD06-45DD-45E8-8ED7-FA10685A4E89}" type="presOf" srcId="{AE417034-DB0D-46C9-B2A0-EB76AD0350F1}" destId="{BD34BD51-DBD8-4673-B2EC-07C3A7D929F3}" srcOrd="0" destOrd="0" presId="urn:microsoft.com/office/officeart/2008/layout/CircularPictureCallout"/>
    <dgm:cxn modelId="{6682F3CE-D42E-4B38-AD8F-1DC647451ACD}" type="presOf" srcId="{3C959C81-2A10-476F-93EC-7CA14014FE8F}" destId="{9AFBF93A-3208-41B3-8040-6074DBF9D18D}" srcOrd="0" destOrd="0" presId="urn:microsoft.com/office/officeart/2008/layout/CircularPictureCallout"/>
    <dgm:cxn modelId="{988D7DF1-2931-459F-B00E-5C80BCFD2EA3}" type="presOf" srcId="{AA7C1C84-2BFD-488E-A023-29172B943E73}" destId="{AC4555D0-0CB1-4CD0-AA2B-106068BCB45D}" srcOrd="0" destOrd="0" presId="urn:microsoft.com/office/officeart/2008/layout/CircularPictureCallout"/>
    <dgm:cxn modelId="{E713F105-54F7-4278-9570-0232BFB0869F}" type="presOf" srcId="{00D44BC2-AB17-47E9-B5CC-092E9B14F93B}" destId="{94EBC3D8-0097-442E-905B-A96E701A71B1}" srcOrd="0" destOrd="0" presId="urn:microsoft.com/office/officeart/2008/layout/CircularPictureCallout"/>
    <dgm:cxn modelId="{84C51657-608E-4663-B9FD-C9A2FC02C7D0}" type="presOf" srcId="{7464AD82-38F9-48D5-8C11-E023EECD6CA4}" destId="{22F94724-CF0E-449A-9DF8-1E1F04C40C4F}" srcOrd="0" destOrd="0" presId="urn:microsoft.com/office/officeart/2008/layout/CircularPictureCallout"/>
    <dgm:cxn modelId="{0A0C5C49-1305-45A5-9765-97D5871F6CBC}" type="presParOf" srcId="{88A8ADA1-BD29-4D74-AC9A-CDC876EC65F0}" destId="{486AA25B-5B91-49FF-BE93-9D7F6EDF7D8C}" srcOrd="0" destOrd="0" presId="urn:microsoft.com/office/officeart/2008/layout/CircularPictureCallout"/>
    <dgm:cxn modelId="{94A3C018-D167-407D-8C4E-10BAF4630839}" type="presParOf" srcId="{486AA25B-5B91-49FF-BE93-9D7F6EDF7D8C}" destId="{069A75AA-75AE-4B47-969A-B31DE809D78F}" srcOrd="0" destOrd="0" presId="urn:microsoft.com/office/officeart/2008/layout/CircularPictureCallout"/>
    <dgm:cxn modelId="{B6458AC9-C833-41B8-9CE9-3B82F1310EBE}" type="presParOf" srcId="{069A75AA-75AE-4B47-969A-B31DE809D78F}" destId="{BD34BD51-DBD8-4673-B2EC-07C3A7D929F3}" srcOrd="0" destOrd="0" presId="urn:microsoft.com/office/officeart/2008/layout/CircularPictureCallout"/>
    <dgm:cxn modelId="{1E8AC76A-B174-442D-ACA1-7F3404EE147D}" type="presParOf" srcId="{486AA25B-5B91-49FF-BE93-9D7F6EDF7D8C}" destId="{CE6BEC0D-44D6-4C96-9F4C-A8A11C66ED2F}" srcOrd="1" destOrd="0" presId="urn:microsoft.com/office/officeart/2008/layout/CircularPictureCallout"/>
    <dgm:cxn modelId="{E3A85479-53DB-449B-94DD-DA2304D0B44F}" type="presParOf" srcId="{486AA25B-5B91-49FF-BE93-9D7F6EDF7D8C}" destId="{3CAFB446-1349-45C2-BA6A-2FE2971CF30A}" srcOrd="2" destOrd="0" presId="urn:microsoft.com/office/officeart/2008/layout/CircularPictureCallout"/>
    <dgm:cxn modelId="{B0FCC780-755F-404E-AE0A-A402520C56A2}" type="presParOf" srcId="{3CAFB446-1349-45C2-BA6A-2FE2971CF30A}" destId="{94EBC3D8-0097-442E-905B-A96E701A71B1}" srcOrd="0" destOrd="0" presId="urn:microsoft.com/office/officeart/2008/layout/CircularPictureCallout"/>
    <dgm:cxn modelId="{D9F71D4B-D0AA-405E-8B3E-C1DB643AD4B8}" type="presParOf" srcId="{486AA25B-5B91-49FF-BE93-9D7F6EDF7D8C}" destId="{1BB7AC33-7B72-487A-9947-6F25FF0B5444}" srcOrd="3" destOrd="0" presId="urn:microsoft.com/office/officeart/2008/layout/CircularPictureCallout"/>
    <dgm:cxn modelId="{A4534738-CF47-42EA-A653-8609BCACA94D}" type="presParOf" srcId="{486AA25B-5B91-49FF-BE93-9D7F6EDF7D8C}" destId="{726B69BA-F99F-41DC-BFF3-B31A737A0E1A}" srcOrd="4" destOrd="0" presId="urn:microsoft.com/office/officeart/2008/layout/CircularPictureCallout"/>
    <dgm:cxn modelId="{2E5F7CEA-23F1-4F04-8CBC-5294D1F00C97}" type="presParOf" srcId="{726B69BA-F99F-41DC-BFF3-B31A737A0E1A}" destId="{9AFBF93A-3208-41B3-8040-6074DBF9D18D}" srcOrd="0" destOrd="0" presId="urn:microsoft.com/office/officeart/2008/layout/CircularPictureCallout"/>
    <dgm:cxn modelId="{78A2CED0-5F59-4098-847C-4661FEA81D05}" type="presParOf" srcId="{486AA25B-5B91-49FF-BE93-9D7F6EDF7D8C}" destId="{6FED6BBB-B44D-4C4C-A65C-4B8582EDBE77}" srcOrd="5" destOrd="0" presId="urn:microsoft.com/office/officeart/2008/layout/CircularPictureCallout"/>
    <dgm:cxn modelId="{F2C77F0C-EC21-4B57-948F-649E5644AD3F}" type="presParOf" srcId="{6FED6BBB-B44D-4C4C-A65C-4B8582EDBE77}" destId="{22F94724-CF0E-449A-9DF8-1E1F04C40C4F}" srcOrd="0" destOrd="0" presId="urn:microsoft.com/office/officeart/2008/layout/CircularPictureCallout"/>
    <dgm:cxn modelId="{88AD4455-C791-42DB-B35A-199084F49CF9}" type="presParOf" srcId="{486AA25B-5B91-49FF-BE93-9D7F6EDF7D8C}" destId="{536BF0C3-CFFF-47EC-94B5-54D52E20FD66}" srcOrd="6" destOrd="0" presId="urn:microsoft.com/office/officeart/2008/layout/CircularPictureCallout"/>
    <dgm:cxn modelId="{7C5B39F4-4EF4-4086-B69A-4ADBBA5B3B14}" type="presParOf" srcId="{486AA25B-5B91-49FF-BE93-9D7F6EDF7D8C}" destId="{416A4D3A-4631-4FBD-AB90-FACB980D128A}" srcOrd="7" destOrd="0" presId="urn:microsoft.com/office/officeart/2008/layout/CircularPictureCallout"/>
    <dgm:cxn modelId="{3E21E2C3-E40A-418A-8FFB-330C7017439C}" type="presParOf" srcId="{416A4D3A-4631-4FBD-AB90-FACB980D128A}" destId="{AC4555D0-0CB1-4CD0-AA2B-106068BCB45D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7D37FB-C6A6-48FB-9B1A-05E5C41D2299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A37F1D-73E7-4495-A05A-654C1FC3448C}">
      <dgm:prSet/>
      <dgm:spPr/>
      <dgm:t>
        <a:bodyPr/>
        <a:lstStyle/>
        <a:p>
          <a:r>
            <a:rPr lang="cs-CZ" b="1">
              <a:solidFill>
                <a:schemeClr val="bg1">
                  <a:lumMod val="95000"/>
                </a:schemeClr>
              </a:solidFill>
            </a:rPr>
            <a:t>„</a:t>
          </a:r>
          <a:r>
            <a:rPr lang="en-GB" b="1">
              <a:solidFill>
                <a:schemeClr val="bg1">
                  <a:lumMod val="95000"/>
                </a:schemeClr>
              </a:solidFill>
            </a:rPr>
            <a:t>case manager v adiktologii</a:t>
          </a:r>
          <a:r>
            <a:rPr lang="cs-CZ" b="1">
              <a:solidFill>
                <a:schemeClr val="bg1">
                  <a:lumMod val="95000"/>
                </a:schemeClr>
              </a:solidFill>
            </a:rPr>
            <a:t>“</a:t>
          </a:r>
          <a:endParaRPr lang="en-GB" b="1" dirty="0">
            <a:solidFill>
              <a:schemeClr val="bg1">
                <a:lumMod val="95000"/>
              </a:schemeClr>
            </a:solidFill>
          </a:endParaRPr>
        </a:p>
      </dgm:t>
    </dgm:pt>
    <dgm:pt modelId="{ECAA95AA-E0A4-4839-ADAF-1CE6BBFAD558}" type="parTrans" cxnId="{9575C160-6B65-4644-815F-EB30483C8D17}">
      <dgm:prSet/>
      <dgm:spPr/>
      <dgm:t>
        <a:bodyPr/>
        <a:lstStyle/>
        <a:p>
          <a:endParaRPr lang="en-GB"/>
        </a:p>
      </dgm:t>
    </dgm:pt>
    <dgm:pt modelId="{AE417034-DB0D-46C9-B2A0-EB76AD0350F1}" type="sibTrans" cxnId="{9575C160-6B65-4644-815F-EB30483C8D17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3C959C81-2A10-476F-93EC-7CA14014FE8F}">
      <dgm:prSet phldrT="[Text]" custT="1"/>
      <dgm:spPr/>
      <dgm:t>
        <a:bodyPr/>
        <a:lstStyle/>
        <a:p>
          <a:pPr algn="ctr"/>
          <a:endParaRPr lang="en-GB" sz="1800" dirty="0"/>
        </a:p>
      </dgm:t>
    </dgm:pt>
    <dgm:pt modelId="{2A11D1A0-04F5-40CC-860D-B19BF1C4366D}" type="parTrans" cxnId="{96AA7480-70E2-4451-BD0A-661B569B21BA}">
      <dgm:prSet/>
      <dgm:spPr/>
      <dgm:t>
        <a:bodyPr/>
        <a:lstStyle/>
        <a:p>
          <a:endParaRPr lang="en-GB"/>
        </a:p>
      </dgm:t>
    </dgm:pt>
    <dgm:pt modelId="{00D44BC2-AB17-47E9-B5CC-092E9B14F93B}" type="sibTrans" cxnId="{96AA7480-70E2-4451-BD0A-661B569B21BA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8515457D-5B32-480A-95C2-6845C2609F4B}">
      <dgm:prSet phldrT="[Text]" custT="1"/>
      <dgm:spPr/>
      <dgm:t>
        <a:bodyPr/>
        <a:lstStyle/>
        <a:p>
          <a:pPr algn="ctr"/>
          <a:r>
            <a:rPr lang="en-GB" sz="1800" dirty="0" err="1"/>
            <a:t>Jiná</a:t>
          </a:r>
          <a:r>
            <a:rPr lang="en-GB" sz="1800" dirty="0"/>
            <a:t> </a:t>
          </a:r>
          <a:r>
            <a:rPr lang="en-GB" sz="1800" dirty="0" err="1"/>
            <a:t>odbornost</a:t>
          </a:r>
          <a:r>
            <a:rPr lang="en-GB" sz="1800" dirty="0"/>
            <a:t> </a:t>
          </a:r>
          <a:r>
            <a:rPr lang="en-GB" sz="1800" dirty="0" err="1"/>
            <a:t>podle</a:t>
          </a:r>
          <a:r>
            <a:rPr lang="en-GB" sz="1800" dirty="0"/>
            <a:t> </a:t>
          </a:r>
          <a:r>
            <a:rPr lang="en-GB" sz="1800" dirty="0" err="1"/>
            <a:t>převažující</a:t>
          </a:r>
          <a:r>
            <a:rPr lang="en-GB" sz="1800" dirty="0"/>
            <a:t> </a:t>
          </a:r>
          <a:r>
            <a:rPr lang="en-GB" sz="1800" dirty="0" err="1"/>
            <a:t>činnosti</a:t>
          </a:r>
          <a:r>
            <a:rPr lang="cs-CZ" sz="1800" dirty="0"/>
            <a:t> </a:t>
          </a:r>
          <a:br>
            <a:rPr lang="cs-CZ" sz="1800" dirty="0"/>
          </a:br>
          <a:endParaRPr lang="en-GB" sz="1800" dirty="0"/>
        </a:p>
      </dgm:t>
    </dgm:pt>
    <dgm:pt modelId="{77ACD1E4-0290-4CA4-B98D-8FE7F26B2F77}" type="sibTrans" cxnId="{61F7720F-386D-4AAC-B635-CDA3F186FA14}">
      <dgm:prSet/>
      <dgm:spPr>
        <a:solidFill>
          <a:srgbClr val="0090D1"/>
        </a:solidFill>
      </dgm:spPr>
      <dgm:t>
        <a:bodyPr/>
        <a:lstStyle/>
        <a:p>
          <a:endParaRPr lang="en-GB"/>
        </a:p>
      </dgm:t>
    </dgm:pt>
    <dgm:pt modelId="{26E31514-79CC-4FCC-904E-D838A5970020}" type="parTrans" cxnId="{61F7720F-386D-4AAC-B635-CDA3F186FA14}">
      <dgm:prSet/>
      <dgm:spPr/>
      <dgm:t>
        <a:bodyPr/>
        <a:lstStyle/>
        <a:p>
          <a:endParaRPr lang="en-GB"/>
        </a:p>
      </dgm:t>
    </dgm:pt>
    <dgm:pt modelId="{0BD31372-CB63-4FB9-87A1-F14ECBF39C10}">
      <dgm:prSet custT="1"/>
      <dgm:spPr/>
      <dgm:t>
        <a:bodyPr/>
        <a:lstStyle/>
        <a:p>
          <a:pPr algn="ctr"/>
          <a:r>
            <a:rPr lang="cs-CZ" sz="1800" dirty="0"/>
            <a:t>Národní soustava povolání: </a:t>
          </a:r>
          <a:r>
            <a:rPr lang="en-GB" sz="1800" dirty="0" err="1"/>
            <a:t>Koordinační</a:t>
          </a:r>
          <a:r>
            <a:rPr lang="en-GB" sz="1800" dirty="0"/>
            <a:t> pracovník v </a:t>
          </a:r>
          <a:r>
            <a:rPr lang="en-GB" sz="1800" dirty="0" err="1"/>
            <a:t>sociální</a:t>
          </a:r>
          <a:r>
            <a:rPr lang="en-GB" sz="1800" dirty="0"/>
            <a:t> </a:t>
          </a:r>
          <a:r>
            <a:rPr lang="en-GB" sz="1800" dirty="0" err="1"/>
            <a:t>oblasti</a:t>
          </a:r>
          <a:r>
            <a:rPr lang="en-GB" sz="1800" dirty="0"/>
            <a:t> (2635 CZ-ISCO)</a:t>
          </a:r>
        </a:p>
      </dgm:t>
    </dgm:pt>
    <dgm:pt modelId="{CE46580D-5D38-403A-A5D0-D72C2F7B75F2}" type="parTrans" cxnId="{D4267B06-8582-462E-833D-B4A6465EE8E1}">
      <dgm:prSet/>
      <dgm:spPr/>
      <dgm:t>
        <a:bodyPr/>
        <a:lstStyle/>
        <a:p>
          <a:endParaRPr lang="en-GB"/>
        </a:p>
      </dgm:t>
    </dgm:pt>
    <dgm:pt modelId="{3AFE9463-CF7D-479D-B374-FAA375BBC346}" type="sibTrans" cxnId="{D4267B06-8582-462E-833D-B4A6465EE8E1}">
      <dgm:prSet/>
      <dgm:spPr/>
      <dgm:t>
        <a:bodyPr/>
        <a:lstStyle/>
        <a:p>
          <a:endParaRPr lang="en-GB"/>
        </a:p>
      </dgm:t>
    </dgm:pt>
    <dgm:pt modelId="{88A8ADA1-BD29-4D74-AC9A-CDC876EC65F0}" type="pres">
      <dgm:prSet presAssocID="{AB7D37FB-C6A6-48FB-9B1A-05E5C41D22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486AA25B-5B91-49FF-BE93-9D7F6EDF7D8C}" type="pres">
      <dgm:prSet presAssocID="{AB7D37FB-C6A6-48FB-9B1A-05E5C41D2299}" presName="Name1" presStyleCnt="0"/>
      <dgm:spPr/>
    </dgm:pt>
    <dgm:pt modelId="{069A75AA-75AE-4B47-969A-B31DE809D78F}" type="pres">
      <dgm:prSet presAssocID="{AE417034-DB0D-46C9-B2A0-EB76AD0350F1}" presName="picture_1" presStyleCnt="0"/>
      <dgm:spPr/>
    </dgm:pt>
    <dgm:pt modelId="{BD34BD51-DBD8-4673-B2EC-07C3A7D929F3}" type="pres">
      <dgm:prSet presAssocID="{AE417034-DB0D-46C9-B2A0-EB76AD0350F1}" presName="pictureRepeatNode" presStyleLbl="alignImgPlace1" presStyleIdx="0" presStyleCnt="4" custLinFactNeighborX="813"/>
      <dgm:spPr/>
      <dgm:t>
        <a:bodyPr/>
        <a:lstStyle/>
        <a:p>
          <a:endParaRPr lang="cs-CZ"/>
        </a:p>
      </dgm:t>
    </dgm:pt>
    <dgm:pt modelId="{CE6BEC0D-44D6-4C96-9F4C-A8A11C66ED2F}" type="pres">
      <dgm:prSet presAssocID="{AAA37F1D-73E7-4495-A05A-654C1FC3448C}" presName="text_1" presStyleLbl="node1" presStyleIdx="0" presStyleCnt="0" custLinFactNeighborX="-1426" custLinFactNeighborY="-848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FE8B29-6512-4756-B5D3-52A66E2B7979}" type="pres">
      <dgm:prSet presAssocID="{00D44BC2-AB17-47E9-B5CC-092E9B14F93B}" presName="picture_2" presStyleCnt="0"/>
      <dgm:spPr/>
    </dgm:pt>
    <dgm:pt modelId="{94EBC3D8-0097-442E-905B-A96E701A71B1}" type="pres">
      <dgm:prSet presAssocID="{00D44BC2-AB17-47E9-B5CC-092E9B14F93B}" presName="pictureRepeatNode" presStyleLbl="alignImgPlace1" presStyleIdx="1" presStyleCnt="4" custLinFactNeighborX="-45635" custLinFactNeighborY="-7291"/>
      <dgm:spPr/>
      <dgm:t>
        <a:bodyPr/>
        <a:lstStyle/>
        <a:p>
          <a:endParaRPr lang="cs-CZ"/>
        </a:p>
      </dgm:t>
    </dgm:pt>
    <dgm:pt modelId="{A20514B1-2581-405E-A601-6225D7DB41FC}" type="pres">
      <dgm:prSet presAssocID="{3C959C81-2A10-476F-93EC-7CA14014FE8F}" presName="line_2" presStyleLbl="parChTrans1D1" presStyleIdx="0" presStyleCnt="3"/>
      <dgm:spPr/>
    </dgm:pt>
    <dgm:pt modelId="{0721C63D-B792-4C2D-8AD4-1D5B797A5534}" type="pres">
      <dgm:prSet presAssocID="{3C959C81-2A10-476F-93EC-7CA14014FE8F}" presName="textparent_2" presStyleLbl="node1" presStyleIdx="0" presStyleCnt="0"/>
      <dgm:spPr/>
    </dgm:pt>
    <dgm:pt modelId="{2B89B44D-BACD-4859-960D-71CB43EE491A}" type="pres">
      <dgm:prSet presAssocID="{3C959C81-2A10-476F-93EC-7CA14014FE8F}" presName="text_2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B9415B-A0E0-4BDE-A7BD-043BB40DB6D0}" type="pres">
      <dgm:prSet presAssocID="{3AFE9463-CF7D-479D-B374-FAA375BBC346}" presName="picture_3" presStyleCnt="0"/>
      <dgm:spPr/>
    </dgm:pt>
    <dgm:pt modelId="{45F6A3ED-49F8-4167-8017-A1FE9C1751A1}" type="pres">
      <dgm:prSet presAssocID="{3AFE9463-CF7D-479D-B374-FAA375BBC346}" presName="pictureRepeatNode" presStyleLbl="alignImgPlace1" presStyleIdx="2" presStyleCnt="4" custLinFactY="11793" custLinFactNeighborX="8506" custLinFactNeighborY="100000"/>
      <dgm:spPr/>
      <dgm:t>
        <a:bodyPr/>
        <a:lstStyle/>
        <a:p>
          <a:endParaRPr lang="cs-CZ"/>
        </a:p>
      </dgm:t>
    </dgm:pt>
    <dgm:pt modelId="{593BED8E-D0C3-4542-BE4C-D0D24FA299BA}" type="pres">
      <dgm:prSet presAssocID="{0BD31372-CB63-4FB9-87A1-F14ECBF39C10}" presName="line_3" presStyleLbl="parChTrans1D1" presStyleIdx="1" presStyleCnt="3"/>
      <dgm:spPr/>
    </dgm:pt>
    <dgm:pt modelId="{DF212441-0AB0-41BA-A710-C6E502791BED}" type="pres">
      <dgm:prSet presAssocID="{0BD31372-CB63-4FB9-87A1-F14ECBF39C10}" presName="textparent_3" presStyleLbl="node1" presStyleIdx="0" presStyleCnt="0"/>
      <dgm:spPr/>
    </dgm:pt>
    <dgm:pt modelId="{39F9EA51-C6FD-4AF9-B17C-BCFB8CA261D5}" type="pres">
      <dgm:prSet presAssocID="{0BD31372-CB63-4FB9-87A1-F14ECBF39C10}" presName="text_3" presStyleLbl="revTx" presStyleIdx="1" presStyleCnt="3" custLinFactY="-15438" custLinFactNeighborX="-79378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79F4AE-D9EB-49AB-A3D0-3FB58843B13D}" type="pres">
      <dgm:prSet presAssocID="{77ACD1E4-0290-4CA4-B98D-8FE7F26B2F77}" presName="picture_4" presStyleCnt="0"/>
      <dgm:spPr/>
    </dgm:pt>
    <dgm:pt modelId="{DFE0A64B-B83D-4899-BFFF-77D9E56D2C65}" type="pres">
      <dgm:prSet presAssocID="{77ACD1E4-0290-4CA4-B98D-8FE7F26B2F77}" presName="pictureRepeatNode" presStyleLbl="alignImgPlace1" presStyleIdx="3" presStyleCnt="4" custLinFactY="-24690" custLinFactNeighborX="-730" custLinFactNeighborY="-100000"/>
      <dgm:spPr/>
      <dgm:t>
        <a:bodyPr/>
        <a:lstStyle/>
        <a:p>
          <a:endParaRPr lang="cs-CZ"/>
        </a:p>
      </dgm:t>
    </dgm:pt>
    <dgm:pt modelId="{31DE60F8-803A-4344-9ACC-6BCF80D1C5CB}" type="pres">
      <dgm:prSet presAssocID="{8515457D-5B32-480A-95C2-6845C2609F4B}" presName="line_4" presStyleLbl="parChTrans1D1" presStyleIdx="2" presStyleCnt="3"/>
      <dgm:spPr/>
    </dgm:pt>
    <dgm:pt modelId="{53086729-D1B2-41D1-801D-F529EFDC11C3}" type="pres">
      <dgm:prSet presAssocID="{8515457D-5B32-480A-95C2-6845C2609F4B}" presName="textparent_4" presStyleLbl="node1" presStyleIdx="0" presStyleCnt="0"/>
      <dgm:spPr/>
    </dgm:pt>
    <dgm:pt modelId="{8EE38B8C-9B7E-4285-AE20-4BD42B776700}" type="pres">
      <dgm:prSet presAssocID="{8515457D-5B32-480A-95C2-6845C2609F4B}" presName="text_4" presStyleLbl="revTx" presStyleIdx="2" presStyleCnt="3" custLinFactNeighborX="-98340" custLinFactNeighborY="-12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D985FD-DF47-464F-A080-F3F24A6547E7}" type="presOf" srcId="{AAA37F1D-73E7-4495-A05A-654C1FC3448C}" destId="{CE6BEC0D-44D6-4C96-9F4C-A8A11C66ED2F}" srcOrd="0" destOrd="0" presId="urn:microsoft.com/office/officeart/2008/layout/CircularPictureCallout"/>
    <dgm:cxn modelId="{B9B81CD2-66B8-480E-84D0-633B4B4DBAFB}" type="presOf" srcId="{77ACD1E4-0290-4CA4-B98D-8FE7F26B2F77}" destId="{DFE0A64B-B83D-4899-BFFF-77D9E56D2C65}" srcOrd="0" destOrd="0" presId="urn:microsoft.com/office/officeart/2008/layout/CircularPictureCallout"/>
    <dgm:cxn modelId="{9575C160-6B65-4644-815F-EB30483C8D17}" srcId="{AB7D37FB-C6A6-48FB-9B1A-05E5C41D2299}" destId="{AAA37F1D-73E7-4495-A05A-654C1FC3448C}" srcOrd="0" destOrd="0" parTransId="{ECAA95AA-E0A4-4839-ADAF-1CE6BBFAD558}" sibTransId="{AE417034-DB0D-46C9-B2A0-EB76AD0350F1}"/>
    <dgm:cxn modelId="{96AA7480-70E2-4451-BD0A-661B569B21BA}" srcId="{AB7D37FB-C6A6-48FB-9B1A-05E5C41D2299}" destId="{3C959C81-2A10-476F-93EC-7CA14014FE8F}" srcOrd="1" destOrd="0" parTransId="{2A11D1A0-04F5-40CC-860D-B19BF1C4366D}" sibTransId="{00D44BC2-AB17-47E9-B5CC-092E9B14F93B}"/>
    <dgm:cxn modelId="{7D0FCD27-2885-4F6D-BD7E-E40E83D27FF5}" type="presOf" srcId="{0BD31372-CB63-4FB9-87A1-F14ECBF39C10}" destId="{39F9EA51-C6FD-4AF9-B17C-BCFB8CA261D5}" srcOrd="0" destOrd="0" presId="urn:microsoft.com/office/officeart/2008/layout/CircularPictureCallout"/>
    <dgm:cxn modelId="{D4267B06-8582-462E-833D-B4A6465EE8E1}" srcId="{AB7D37FB-C6A6-48FB-9B1A-05E5C41D2299}" destId="{0BD31372-CB63-4FB9-87A1-F14ECBF39C10}" srcOrd="2" destOrd="0" parTransId="{CE46580D-5D38-403A-A5D0-D72C2F7B75F2}" sibTransId="{3AFE9463-CF7D-479D-B374-FAA375BBC346}"/>
    <dgm:cxn modelId="{18CB6145-76A4-48A9-B280-C5A512C6B58E}" type="presOf" srcId="{AB7D37FB-C6A6-48FB-9B1A-05E5C41D2299}" destId="{88A8ADA1-BD29-4D74-AC9A-CDC876EC65F0}" srcOrd="0" destOrd="0" presId="urn:microsoft.com/office/officeart/2008/layout/CircularPictureCallout"/>
    <dgm:cxn modelId="{EF07BD06-45DD-45E8-8ED7-FA10685A4E89}" type="presOf" srcId="{AE417034-DB0D-46C9-B2A0-EB76AD0350F1}" destId="{BD34BD51-DBD8-4673-B2EC-07C3A7D929F3}" srcOrd="0" destOrd="0" presId="urn:microsoft.com/office/officeart/2008/layout/CircularPictureCallout"/>
    <dgm:cxn modelId="{762CECEA-DC37-45D0-AFE3-E9A86CAC4DDF}" type="presOf" srcId="{8515457D-5B32-480A-95C2-6845C2609F4B}" destId="{8EE38B8C-9B7E-4285-AE20-4BD42B776700}" srcOrd="0" destOrd="0" presId="urn:microsoft.com/office/officeart/2008/layout/CircularPictureCallout"/>
    <dgm:cxn modelId="{3B430A54-9D6D-4FBB-8A6A-BC5BBA2E8041}" type="presOf" srcId="{00D44BC2-AB17-47E9-B5CC-092E9B14F93B}" destId="{94EBC3D8-0097-442E-905B-A96E701A71B1}" srcOrd="0" destOrd="0" presId="urn:microsoft.com/office/officeart/2008/layout/CircularPictureCallout"/>
    <dgm:cxn modelId="{EDE86554-2ADE-4CA8-9DC3-D476CBAD0211}" type="presOf" srcId="{3AFE9463-CF7D-479D-B374-FAA375BBC346}" destId="{45F6A3ED-49F8-4167-8017-A1FE9C1751A1}" srcOrd="0" destOrd="0" presId="urn:microsoft.com/office/officeart/2008/layout/CircularPictureCallout"/>
    <dgm:cxn modelId="{9650B3F6-F433-45DB-82C9-41D731FD3E27}" type="presOf" srcId="{3C959C81-2A10-476F-93EC-7CA14014FE8F}" destId="{2B89B44D-BACD-4859-960D-71CB43EE491A}" srcOrd="0" destOrd="0" presId="urn:microsoft.com/office/officeart/2008/layout/CircularPictureCallout"/>
    <dgm:cxn modelId="{61F7720F-386D-4AAC-B635-CDA3F186FA14}" srcId="{AB7D37FB-C6A6-48FB-9B1A-05E5C41D2299}" destId="{8515457D-5B32-480A-95C2-6845C2609F4B}" srcOrd="3" destOrd="0" parTransId="{26E31514-79CC-4FCC-904E-D838A5970020}" sibTransId="{77ACD1E4-0290-4CA4-B98D-8FE7F26B2F77}"/>
    <dgm:cxn modelId="{0A0C5C49-1305-45A5-9765-97D5871F6CBC}" type="presParOf" srcId="{88A8ADA1-BD29-4D74-AC9A-CDC876EC65F0}" destId="{486AA25B-5B91-49FF-BE93-9D7F6EDF7D8C}" srcOrd="0" destOrd="0" presId="urn:microsoft.com/office/officeart/2008/layout/CircularPictureCallout"/>
    <dgm:cxn modelId="{94A3C018-D167-407D-8C4E-10BAF4630839}" type="presParOf" srcId="{486AA25B-5B91-49FF-BE93-9D7F6EDF7D8C}" destId="{069A75AA-75AE-4B47-969A-B31DE809D78F}" srcOrd="0" destOrd="0" presId="urn:microsoft.com/office/officeart/2008/layout/CircularPictureCallout"/>
    <dgm:cxn modelId="{B6458AC9-C833-41B8-9CE9-3B82F1310EBE}" type="presParOf" srcId="{069A75AA-75AE-4B47-969A-B31DE809D78F}" destId="{BD34BD51-DBD8-4673-B2EC-07C3A7D929F3}" srcOrd="0" destOrd="0" presId="urn:microsoft.com/office/officeart/2008/layout/CircularPictureCallout"/>
    <dgm:cxn modelId="{1E8AC76A-B174-442D-ACA1-7F3404EE147D}" type="presParOf" srcId="{486AA25B-5B91-49FF-BE93-9D7F6EDF7D8C}" destId="{CE6BEC0D-44D6-4C96-9F4C-A8A11C66ED2F}" srcOrd="1" destOrd="0" presId="urn:microsoft.com/office/officeart/2008/layout/CircularPictureCallout"/>
    <dgm:cxn modelId="{BF25CC6F-B118-4B59-A011-C6A4BC50FAE1}" type="presParOf" srcId="{486AA25B-5B91-49FF-BE93-9D7F6EDF7D8C}" destId="{06FE8B29-6512-4756-B5D3-52A66E2B7979}" srcOrd="2" destOrd="0" presId="urn:microsoft.com/office/officeart/2008/layout/CircularPictureCallout"/>
    <dgm:cxn modelId="{2CFFADE9-8582-4F37-AE2C-CBA13EBD28E3}" type="presParOf" srcId="{06FE8B29-6512-4756-B5D3-52A66E2B7979}" destId="{94EBC3D8-0097-442E-905B-A96E701A71B1}" srcOrd="0" destOrd="0" presId="urn:microsoft.com/office/officeart/2008/layout/CircularPictureCallout"/>
    <dgm:cxn modelId="{0290A855-8A05-4243-A443-30713E77247E}" type="presParOf" srcId="{486AA25B-5B91-49FF-BE93-9D7F6EDF7D8C}" destId="{A20514B1-2581-405E-A601-6225D7DB41FC}" srcOrd="3" destOrd="0" presId="urn:microsoft.com/office/officeart/2008/layout/CircularPictureCallout"/>
    <dgm:cxn modelId="{05B074DB-CB91-4E16-9A48-0A36AACA9A2C}" type="presParOf" srcId="{486AA25B-5B91-49FF-BE93-9D7F6EDF7D8C}" destId="{0721C63D-B792-4C2D-8AD4-1D5B797A5534}" srcOrd="4" destOrd="0" presId="urn:microsoft.com/office/officeart/2008/layout/CircularPictureCallout"/>
    <dgm:cxn modelId="{39D1C1F5-C8FD-4A5D-8C6B-9A85DFA7A17D}" type="presParOf" srcId="{0721C63D-B792-4C2D-8AD4-1D5B797A5534}" destId="{2B89B44D-BACD-4859-960D-71CB43EE491A}" srcOrd="0" destOrd="0" presId="urn:microsoft.com/office/officeart/2008/layout/CircularPictureCallout"/>
    <dgm:cxn modelId="{117410B6-97CD-4E0E-8601-9A5B49B9DD02}" type="presParOf" srcId="{486AA25B-5B91-49FF-BE93-9D7F6EDF7D8C}" destId="{2FB9415B-A0E0-4BDE-A7BD-043BB40DB6D0}" srcOrd="5" destOrd="0" presId="urn:microsoft.com/office/officeart/2008/layout/CircularPictureCallout"/>
    <dgm:cxn modelId="{D4717265-58F3-43CF-B3EA-0D5A63784EB9}" type="presParOf" srcId="{2FB9415B-A0E0-4BDE-A7BD-043BB40DB6D0}" destId="{45F6A3ED-49F8-4167-8017-A1FE9C1751A1}" srcOrd="0" destOrd="0" presId="urn:microsoft.com/office/officeart/2008/layout/CircularPictureCallout"/>
    <dgm:cxn modelId="{6E49FE02-FF9F-4DFE-9612-D334FC7296BE}" type="presParOf" srcId="{486AA25B-5B91-49FF-BE93-9D7F6EDF7D8C}" destId="{593BED8E-D0C3-4542-BE4C-D0D24FA299BA}" srcOrd="6" destOrd="0" presId="urn:microsoft.com/office/officeart/2008/layout/CircularPictureCallout"/>
    <dgm:cxn modelId="{1AFEC74B-8EA1-4B77-B9EB-5677C2517251}" type="presParOf" srcId="{486AA25B-5B91-49FF-BE93-9D7F6EDF7D8C}" destId="{DF212441-0AB0-41BA-A710-C6E502791BED}" srcOrd="7" destOrd="0" presId="urn:microsoft.com/office/officeart/2008/layout/CircularPictureCallout"/>
    <dgm:cxn modelId="{AD18B0BB-5F9A-4B6E-8E30-9B7128F5634A}" type="presParOf" srcId="{DF212441-0AB0-41BA-A710-C6E502791BED}" destId="{39F9EA51-C6FD-4AF9-B17C-BCFB8CA261D5}" srcOrd="0" destOrd="0" presId="urn:microsoft.com/office/officeart/2008/layout/CircularPictureCallout"/>
    <dgm:cxn modelId="{C597EDC5-E039-44A0-81FD-D1FF5EA8D568}" type="presParOf" srcId="{486AA25B-5B91-49FF-BE93-9D7F6EDF7D8C}" destId="{4B79F4AE-D9EB-49AB-A3D0-3FB58843B13D}" srcOrd="8" destOrd="0" presId="urn:microsoft.com/office/officeart/2008/layout/CircularPictureCallout"/>
    <dgm:cxn modelId="{18DD953F-76B6-4017-B31E-B2084028C4D7}" type="presParOf" srcId="{4B79F4AE-D9EB-49AB-A3D0-3FB58843B13D}" destId="{DFE0A64B-B83D-4899-BFFF-77D9E56D2C65}" srcOrd="0" destOrd="0" presId="urn:microsoft.com/office/officeart/2008/layout/CircularPictureCallout"/>
    <dgm:cxn modelId="{BD5DC52B-4593-4E1F-8E60-8F1AC86F2CF5}" type="presParOf" srcId="{486AA25B-5B91-49FF-BE93-9D7F6EDF7D8C}" destId="{31DE60F8-803A-4344-9ACC-6BCF80D1C5CB}" srcOrd="9" destOrd="0" presId="urn:microsoft.com/office/officeart/2008/layout/CircularPictureCallout"/>
    <dgm:cxn modelId="{D2CD1F74-5915-45A7-B0E4-D33D762C78C8}" type="presParOf" srcId="{486AA25B-5B91-49FF-BE93-9D7F6EDF7D8C}" destId="{53086729-D1B2-41D1-801D-F529EFDC11C3}" srcOrd="10" destOrd="0" presId="urn:microsoft.com/office/officeart/2008/layout/CircularPictureCallout"/>
    <dgm:cxn modelId="{0483CEC9-EFD0-4C61-9A94-C4348F4BC9C4}" type="presParOf" srcId="{53086729-D1B2-41D1-801D-F529EFDC11C3}" destId="{8EE38B8C-9B7E-4285-AE20-4BD42B776700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B9570-7809-4F54-8F68-2565E5003CDD}">
      <dsp:nvSpPr>
        <dsp:cNvPr id="0" name=""/>
        <dsp:cNvSpPr/>
      </dsp:nvSpPr>
      <dsp:spPr>
        <a:xfrm>
          <a:off x="2322247" y="3443013"/>
          <a:ext cx="349799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D023D-6471-4986-964C-6D9C6B1EC40A}">
      <dsp:nvSpPr>
        <dsp:cNvPr id="0" name=""/>
        <dsp:cNvSpPr/>
      </dsp:nvSpPr>
      <dsp:spPr>
        <a:xfrm>
          <a:off x="2981412" y="2149532"/>
          <a:ext cx="1768127" cy="574294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721F9-FD1E-4F95-B188-C507C411B20B}">
      <dsp:nvSpPr>
        <dsp:cNvPr id="0" name=""/>
        <dsp:cNvSpPr/>
      </dsp:nvSpPr>
      <dsp:spPr>
        <a:xfrm flipV="1">
          <a:off x="2948637" y="1217058"/>
          <a:ext cx="3084628" cy="799124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975DF-6D7F-4A55-8F86-820AACE739E9}">
      <dsp:nvSpPr>
        <dsp:cNvPr id="0" name=""/>
        <dsp:cNvSpPr/>
      </dsp:nvSpPr>
      <dsp:spPr>
        <a:xfrm flipV="1">
          <a:off x="2393221" y="500942"/>
          <a:ext cx="2411794" cy="653272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4BD51-DBD8-4673-B2EC-07C3A7D929F3}">
      <dsp:nvSpPr>
        <dsp:cNvPr id="0" name=""/>
        <dsp:cNvSpPr/>
      </dsp:nvSpPr>
      <dsp:spPr>
        <a:xfrm>
          <a:off x="0" y="318458"/>
          <a:ext cx="3386658" cy="3240772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BEC0D-44D6-4C96-9F4C-A8A11C66ED2F}">
      <dsp:nvSpPr>
        <dsp:cNvPr id="0" name=""/>
        <dsp:cNvSpPr/>
      </dsp:nvSpPr>
      <dsp:spPr>
        <a:xfrm>
          <a:off x="487339" y="1069175"/>
          <a:ext cx="2272805" cy="117191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/>
            <a:t>„lektor“</a:t>
          </a:r>
          <a:endParaRPr lang="en-GB" sz="5500" kern="1200" dirty="0"/>
        </a:p>
      </dsp:txBody>
      <dsp:txXfrm>
        <a:off x="487339" y="1069175"/>
        <a:ext cx="2272805" cy="1171915"/>
      </dsp:txXfrm>
    </dsp:sp>
    <dsp:sp modelId="{47722B0C-14E0-460C-AC8E-8CE9AB8B6103}">
      <dsp:nvSpPr>
        <dsp:cNvPr id="0" name=""/>
        <dsp:cNvSpPr/>
      </dsp:nvSpPr>
      <dsp:spPr>
        <a:xfrm>
          <a:off x="4125759" y="-12460"/>
          <a:ext cx="1168501" cy="1139164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AAE45F-0F9B-461E-8254-4CBE1A7BEE05}">
      <dsp:nvSpPr>
        <dsp:cNvPr id="0" name=""/>
        <dsp:cNvSpPr/>
      </dsp:nvSpPr>
      <dsp:spPr>
        <a:xfrm>
          <a:off x="4049546" y="202445"/>
          <a:ext cx="1437908" cy="617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Lektor</a:t>
          </a: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 </a:t>
          </a: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primární prevence</a:t>
          </a:r>
          <a:endParaRPr lang="en-GB" sz="18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049546" y="202445"/>
        <a:ext cx="1437908" cy="617599"/>
      </dsp:txXfrm>
    </dsp:sp>
    <dsp:sp modelId="{94EBC3D8-0097-442E-905B-A96E701A71B1}">
      <dsp:nvSpPr>
        <dsp:cNvPr id="0" name=""/>
        <dsp:cNvSpPr/>
      </dsp:nvSpPr>
      <dsp:spPr>
        <a:xfrm>
          <a:off x="5042716" y="931841"/>
          <a:ext cx="1123882" cy="1131429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14E76-944B-4E71-8727-351EFF4B39BB}">
      <dsp:nvSpPr>
        <dsp:cNvPr id="0" name=""/>
        <dsp:cNvSpPr/>
      </dsp:nvSpPr>
      <dsp:spPr>
        <a:xfrm>
          <a:off x="4880935" y="1069408"/>
          <a:ext cx="1568768" cy="781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Lektor dalšího vzdělávání</a:t>
          </a:r>
          <a:endParaRPr lang="en-GB" sz="18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880935" y="1069408"/>
        <a:ext cx="1568768" cy="781276"/>
      </dsp:txXfrm>
    </dsp:sp>
    <dsp:sp modelId="{DFE0A64B-B83D-4899-BFFF-77D9E56D2C65}">
      <dsp:nvSpPr>
        <dsp:cNvPr id="0" name=""/>
        <dsp:cNvSpPr/>
      </dsp:nvSpPr>
      <dsp:spPr>
        <a:xfrm>
          <a:off x="4659351" y="2164410"/>
          <a:ext cx="1095022" cy="1013191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10BA3E-7658-4949-BB59-1DE9D2377E3D}">
      <dsp:nvSpPr>
        <dsp:cNvPr id="0" name=""/>
        <dsp:cNvSpPr/>
      </dsp:nvSpPr>
      <dsp:spPr>
        <a:xfrm>
          <a:off x="4132505" y="2090650"/>
          <a:ext cx="2021980" cy="1153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Vychovatel </a:t>
          </a:r>
          <a:br>
            <a:rPr lang="cs-CZ" sz="1800" kern="1200" dirty="0"/>
          </a:br>
          <a:r>
            <a:rPr lang="cs-CZ" sz="1800" kern="1200" dirty="0"/>
            <a:t>pro dospělé </a:t>
          </a:r>
          <a:br>
            <a:rPr lang="cs-CZ" sz="1800" kern="1200" dirty="0"/>
          </a:br>
          <a:r>
            <a:rPr lang="cs-CZ" sz="1800" kern="1200" dirty="0"/>
            <a:t>se spec. vzděl. potřebami</a:t>
          </a:r>
          <a:endParaRPr lang="en-GB" sz="1800" kern="1200" dirty="0"/>
        </a:p>
      </dsp:txBody>
      <dsp:txXfrm>
        <a:off x="4132505" y="2090650"/>
        <a:ext cx="2021980" cy="1153774"/>
      </dsp:txXfrm>
    </dsp:sp>
    <dsp:sp modelId="{5188DAAD-9517-4508-8E03-95B29E767570}">
      <dsp:nvSpPr>
        <dsp:cNvPr id="0" name=""/>
        <dsp:cNvSpPr/>
      </dsp:nvSpPr>
      <dsp:spPr>
        <a:xfrm>
          <a:off x="5797359" y="2926831"/>
          <a:ext cx="781276" cy="78127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D1DE66-35D8-4440-B42D-A87C9334118F}">
      <dsp:nvSpPr>
        <dsp:cNvPr id="0" name=""/>
        <dsp:cNvSpPr/>
      </dsp:nvSpPr>
      <dsp:spPr>
        <a:xfrm>
          <a:off x="5664609" y="2906897"/>
          <a:ext cx="1437908" cy="764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Jiná odbornost podle převažující činnosti </a:t>
          </a:r>
          <a:endParaRPr lang="en-GB" sz="1800" kern="1200" dirty="0"/>
        </a:p>
      </dsp:txBody>
      <dsp:txXfrm>
        <a:off x="5664609" y="2906897"/>
        <a:ext cx="1437908" cy="764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7AC33-7B72-487A-9947-6F25FF0B5444}">
      <dsp:nvSpPr>
        <dsp:cNvPr id="0" name=""/>
        <dsp:cNvSpPr/>
      </dsp:nvSpPr>
      <dsp:spPr>
        <a:xfrm>
          <a:off x="1534074" y="1850259"/>
          <a:ext cx="31760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4BD51-DBD8-4673-B2EC-07C3A7D929F3}">
      <dsp:nvSpPr>
        <dsp:cNvPr id="0" name=""/>
        <dsp:cNvSpPr/>
      </dsp:nvSpPr>
      <dsp:spPr>
        <a:xfrm>
          <a:off x="43910" y="585567"/>
          <a:ext cx="2827084" cy="2645058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BEC0D-44D6-4C96-9F4C-A8A11C66ED2F}">
      <dsp:nvSpPr>
        <dsp:cNvPr id="0" name=""/>
        <dsp:cNvSpPr/>
      </dsp:nvSpPr>
      <dsp:spPr>
        <a:xfrm>
          <a:off x="429519" y="936682"/>
          <a:ext cx="2117344" cy="109175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/>
            <a:t>„adiktolog“</a:t>
          </a:r>
          <a:endParaRPr lang="en-GB" sz="3600" kern="1200" dirty="0"/>
        </a:p>
      </dsp:txBody>
      <dsp:txXfrm>
        <a:off x="429519" y="936682"/>
        <a:ext cx="2117344" cy="1091755"/>
      </dsp:txXfrm>
    </dsp:sp>
    <dsp:sp modelId="{94EBC3D8-0097-442E-905B-A96E701A71B1}">
      <dsp:nvSpPr>
        <dsp:cNvPr id="0" name=""/>
        <dsp:cNvSpPr/>
      </dsp:nvSpPr>
      <dsp:spPr>
        <a:xfrm>
          <a:off x="3461262" y="609594"/>
          <a:ext cx="2882614" cy="2722060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BF93A-3208-41B3-8040-6074DBF9D18D}">
      <dsp:nvSpPr>
        <dsp:cNvPr id="0" name=""/>
        <dsp:cNvSpPr/>
      </dsp:nvSpPr>
      <dsp:spPr>
        <a:xfrm>
          <a:off x="3749605" y="790635"/>
          <a:ext cx="958990" cy="1478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749605" y="790635"/>
        <a:ext cx="958990" cy="14780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BF0C3-CFFF-47EC-94B5-54D52E20FD66}">
      <dsp:nvSpPr>
        <dsp:cNvPr id="0" name=""/>
        <dsp:cNvSpPr/>
      </dsp:nvSpPr>
      <dsp:spPr>
        <a:xfrm>
          <a:off x="1501122" y="2640432"/>
          <a:ext cx="2905177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7AC33-7B72-487A-9947-6F25FF0B5444}">
      <dsp:nvSpPr>
        <dsp:cNvPr id="0" name=""/>
        <dsp:cNvSpPr/>
      </dsp:nvSpPr>
      <dsp:spPr>
        <a:xfrm flipV="1">
          <a:off x="1868932" y="601570"/>
          <a:ext cx="2542350" cy="768116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4BD51-DBD8-4673-B2EC-07C3A7D929F3}">
      <dsp:nvSpPr>
        <dsp:cNvPr id="0" name=""/>
        <dsp:cNvSpPr/>
      </dsp:nvSpPr>
      <dsp:spPr>
        <a:xfrm>
          <a:off x="0" y="559208"/>
          <a:ext cx="2766085" cy="2587987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BEC0D-44D6-4C96-9F4C-A8A11C66ED2F}">
      <dsp:nvSpPr>
        <dsp:cNvPr id="0" name=""/>
        <dsp:cNvSpPr/>
      </dsp:nvSpPr>
      <dsp:spPr>
        <a:xfrm>
          <a:off x="139701" y="1157931"/>
          <a:ext cx="2502998" cy="10681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/>
            <a:t>„sociální pracovník </a:t>
          </a:r>
          <a:br>
            <a:rPr lang="cs-CZ" sz="2500" kern="1200" dirty="0"/>
          </a:br>
          <a:r>
            <a:rPr lang="cs-CZ" sz="2500" kern="1200" dirty="0"/>
            <a:t> KC“</a:t>
          </a:r>
          <a:endParaRPr lang="en-GB" sz="2500" kern="1200" dirty="0"/>
        </a:p>
      </dsp:txBody>
      <dsp:txXfrm>
        <a:off x="139701" y="1157931"/>
        <a:ext cx="2502998" cy="1068199"/>
      </dsp:txXfrm>
    </dsp:sp>
    <dsp:sp modelId="{94EBC3D8-0097-442E-905B-A96E701A71B1}">
      <dsp:nvSpPr>
        <dsp:cNvPr id="0" name=""/>
        <dsp:cNvSpPr/>
      </dsp:nvSpPr>
      <dsp:spPr>
        <a:xfrm>
          <a:off x="3703808" y="77984"/>
          <a:ext cx="1693690" cy="1575715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BF93A-3208-41B3-8040-6074DBF9D18D}">
      <dsp:nvSpPr>
        <dsp:cNvPr id="0" name=""/>
        <dsp:cNvSpPr/>
      </dsp:nvSpPr>
      <dsp:spPr>
        <a:xfrm>
          <a:off x="2031389" y="0"/>
          <a:ext cx="1599687" cy="1084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031389" y="0"/>
        <a:ext cx="1599687" cy="1084586"/>
      </dsp:txXfrm>
    </dsp:sp>
    <dsp:sp modelId="{22F94724-CF0E-449A-9DF8-1E1F04C40C4F}">
      <dsp:nvSpPr>
        <dsp:cNvPr id="0" name=""/>
        <dsp:cNvSpPr/>
      </dsp:nvSpPr>
      <dsp:spPr>
        <a:xfrm>
          <a:off x="3820199" y="1873368"/>
          <a:ext cx="1659714" cy="1534128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4555D0-0CB1-4CD0-AA2B-106068BCB45D}">
      <dsp:nvSpPr>
        <dsp:cNvPr id="0" name=""/>
        <dsp:cNvSpPr/>
      </dsp:nvSpPr>
      <dsp:spPr>
        <a:xfrm>
          <a:off x="2046193" y="2018182"/>
          <a:ext cx="1599687" cy="1084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/>
        </a:p>
      </dsp:txBody>
      <dsp:txXfrm>
        <a:off x="2046193" y="2018182"/>
        <a:ext cx="1599687" cy="1084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E60F8-803A-4344-9ACC-6BCF80D1C5CB}">
      <dsp:nvSpPr>
        <dsp:cNvPr id="0" name=""/>
        <dsp:cNvSpPr/>
      </dsp:nvSpPr>
      <dsp:spPr>
        <a:xfrm>
          <a:off x="1766767" y="2961253"/>
          <a:ext cx="349776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BED8E-D0C3-4542-BE4C-D0D24FA299BA}">
      <dsp:nvSpPr>
        <dsp:cNvPr id="0" name=""/>
        <dsp:cNvSpPr/>
      </dsp:nvSpPr>
      <dsp:spPr>
        <a:xfrm>
          <a:off x="1766767" y="1741913"/>
          <a:ext cx="2996092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514B1-2581-405E-A601-6225D7DB41FC}">
      <dsp:nvSpPr>
        <dsp:cNvPr id="0" name=""/>
        <dsp:cNvSpPr/>
      </dsp:nvSpPr>
      <dsp:spPr>
        <a:xfrm>
          <a:off x="1766767" y="522574"/>
          <a:ext cx="349776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4BD51-DBD8-4673-B2EC-07C3A7D929F3}">
      <dsp:nvSpPr>
        <dsp:cNvPr id="0" name=""/>
        <dsp:cNvSpPr/>
      </dsp:nvSpPr>
      <dsp:spPr>
        <a:xfrm>
          <a:off x="53176" y="0"/>
          <a:ext cx="3483828" cy="3483828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BEC0D-44D6-4C96-9F4C-A8A11C66ED2F}">
      <dsp:nvSpPr>
        <dsp:cNvPr id="0" name=""/>
        <dsp:cNvSpPr/>
      </dsp:nvSpPr>
      <dsp:spPr>
        <a:xfrm>
          <a:off x="620147" y="874986"/>
          <a:ext cx="2229649" cy="11496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>
              <a:solidFill>
                <a:schemeClr val="bg1">
                  <a:lumMod val="95000"/>
                </a:schemeClr>
              </a:solidFill>
            </a:rPr>
            <a:t>„</a:t>
          </a:r>
          <a:r>
            <a:rPr lang="en-GB" sz="2800" b="1" kern="1200">
              <a:solidFill>
                <a:schemeClr val="bg1">
                  <a:lumMod val="95000"/>
                </a:schemeClr>
              </a:solidFill>
            </a:rPr>
            <a:t>case manager v adiktologii</a:t>
          </a:r>
          <a:r>
            <a:rPr lang="cs-CZ" sz="2800" b="1" kern="1200">
              <a:solidFill>
                <a:schemeClr val="bg1">
                  <a:lumMod val="95000"/>
                </a:schemeClr>
              </a:solidFill>
            </a:rPr>
            <a:t>“</a:t>
          </a:r>
          <a:endParaRPr lang="en-GB" sz="28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620147" y="874986"/>
        <a:ext cx="2229649" cy="1149663"/>
      </dsp:txXfrm>
    </dsp:sp>
    <dsp:sp modelId="{94EBC3D8-0097-442E-905B-A96E701A71B1}">
      <dsp:nvSpPr>
        <dsp:cNvPr id="0" name=""/>
        <dsp:cNvSpPr/>
      </dsp:nvSpPr>
      <dsp:spPr>
        <a:xfrm>
          <a:off x="4265002" y="0"/>
          <a:ext cx="1045148" cy="1045148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89B44D-BACD-4859-960D-71CB43EE491A}">
      <dsp:nvSpPr>
        <dsp:cNvPr id="0" name=""/>
        <dsp:cNvSpPr/>
      </dsp:nvSpPr>
      <dsp:spPr>
        <a:xfrm>
          <a:off x="5787104" y="0"/>
          <a:ext cx="176732" cy="10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/>
        </a:p>
      </dsp:txBody>
      <dsp:txXfrm>
        <a:off x="5787104" y="0"/>
        <a:ext cx="176732" cy="1045148"/>
      </dsp:txXfrm>
    </dsp:sp>
    <dsp:sp modelId="{45F6A3ED-49F8-4167-8017-A1FE9C1751A1}">
      <dsp:nvSpPr>
        <dsp:cNvPr id="0" name=""/>
        <dsp:cNvSpPr/>
      </dsp:nvSpPr>
      <dsp:spPr>
        <a:xfrm>
          <a:off x="4329185" y="2387742"/>
          <a:ext cx="1045148" cy="10451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9EA51-C6FD-4AF9-B17C-BCFB8CA261D5}">
      <dsp:nvSpPr>
        <dsp:cNvPr id="0" name=""/>
        <dsp:cNvSpPr/>
      </dsp:nvSpPr>
      <dsp:spPr>
        <a:xfrm>
          <a:off x="3535003" y="12841"/>
          <a:ext cx="2205182" cy="10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Národní soustava povolání: </a:t>
          </a:r>
          <a:r>
            <a:rPr lang="en-GB" sz="1800" kern="1200" dirty="0" err="1"/>
            <a:t>Koordinační</a:t>
          </a:r>
          <a:r>
            <a:rPr lang="en-GB" sz="1800" kern="1200" dirty="0"/>
            <a:t> pracovník v </a:t>
          </a:r>
          <a:r>
            <a:rPr lang="en-GB" sz="1800" kern="1200" dirty="0" err="1"/>
            <a:t>sociální</a:t>
          </a:r>
          <a:r>
            <a:rPr lang="en-GB" sz="1800" kern="1200" dirty="0"/>
            <a:t> </a:t>
          </a:r>
          <a:r>
            <a:rPr lang="en-GB" sz="1800" kern="1200" dirty="0" err="1"/>
            <a:t>oblasti</a:t>
          </a:r>
          <a:r>
            <a:rPr lang="en-GB" sz="1800" kern="1200" dirty="0"/>
            <a:t> (2635 CZ-ISCO)</a:t>
          </a:r>
        </a:p>
      </dsp:txBody>
      <dsp:txXfrm>
        <a:off x="3535003" y="12841"/>
        <a:ext cx="2205182" cy="1045148"/>
      </dsp:txXfrm>
    </dsp:sp>
    <dsp:sp modelId="{DFE0A64B-B83D-4899-BFFF-77D9E56D2C65}">
      <dsp:nvSpPr>
        <dsp:cNvPr id="0" name=""/>
        <dsp:cNvSpPr/>
      </dsp:nvSpPr>
      <dsp:spPr>
        <a:xfrm>
          <a:off x="4734326" y="1135484"/>
          <a:ext cx="1045148" cy="1045148"/>
        </a:xfrm>
        <a:prstGeom prst="ellipse">
          <a:avLst/>
        </a:prstGeom>
        <a:solidFill>
          <a:srgbClr val="0090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38B8C-9B7E-4285-AE20-4BD42B776700}">
      <dsp:nvSpPr>
        <dsp:cNvPr id="0" name=""/>
        <dsp:cNvSpPr/>
      </dsp:nvSpPr>
      <dsp:spPr>
        <a:xfrm>
          <a:off x="4097996" y="2425981"/>
          <a:ext cx="1717620" cy="1045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6858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/>
            <a:t>Jiná</a:t>
          </a:r>
          <a:r>
            <a:rPr lang="en-GB" sz="1800" kern="1200" dirty="0"/>
            <a:t> </a:t>
          </a:r>
          <a:r>
            <a:rPr lang="en-GB" sz="1800" kern="1200" dirty="0" err="1"/>
            <a:t>odbornost</a:t>
          </a:r>
          <a:r>
            <a:rPr lang="en-GB" sz="1800" kern="1200" dirty="0"/>
            <a:t> </a:t>
          </a:r>
          <a:r>
            <a:rPr lang="en-GB" sz="1800" kern="1200" dirty="0" err="1"/>
            <a:t>podle</a:t>
          </a:r>
          <a:r>
            <a:rPr lang="en-GB" sz="1800" kern="1200" dirty="0"/>
            <a:t> </a:t>
          </a:r>
          <a:r>
            <a:rPr lang="en-GB" sz="1800" kern="1200" dirty="0" err="1"/>
            <a:t>převažující</a:t>
          </a:r>
          <a:r>
            <a:rPr lang="en-GB" sz="1800" kern="1200" dirty="0"/>
            <a:t> </a:t>
          </a:r>
          <a:r>
            <a:rPr lang="en-GB" sz="1800" kern="1200" dirty="0" err="1"/>
            <a:t>činnosti</a:t>
          </a:r>
          <a:r>
            <a:rPr lang="cs-CZ" sz="1800" kern="1200" dirty="0"/>
            <a:t> </a:t>
          </a:r>
          <a:br>
            <a:rPr lang="cs-CZ" sz="1800" kern="1200" dirty="0"/>
          </a:br>
          <a:endParaRPr lang="en-GB" sz="1800" kern="1200" dirty="0"/>
        </a:p>
      </dsp:txBody>
      <dsp:txXfrm>
        <a:off x="4097996" y="2425981"/>
        <a:ext cx="1717620" cy="1045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58F6FC-21FC-454D-878B-FA8A97638683}" type="datetimeFigureOut">
              <a:rPr lang="cs-CZ"/>
              <a:pPr>
                <a:defRPr/>
              </a:pPr>
              <a:t>25.03.2021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430412-5DB6-43D4-BB0B-118514142F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803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2E8677-3567-44D4-B478-494DD7311747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2535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873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9923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8847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641296-0C55-48E0-B09D-9C78A49EEAE2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8300"/>
            <a:ext cx="9144000" cy="467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161925"/>
            <a:ext cx="41814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094952"/>
            <a:ext cx="7425033" cy="238760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616191"/>
            <a:ext cx="7425033" cy="165576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4990034" y="6337952"/>
            <a:ext cx="3999143" cy="520047"/>
          </a:xfrm>
        </p:spPr>
        <p:txBody>
          <a:bodyPr anchor="ctr">
            <a:normAutofit/>
          </a:bodyPr>
          <a:lstStyle>
            <a:lvl1pPr algn="r">
              <a:defRPr sz="17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59022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 bez křížk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400" y="0"/>
            <a:ext cx="7426800" cy="21636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00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FD9D-5855-46A4-AFAE-EB670EC0D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3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61A1-F325-4D3F-8B41-5E735B6A6F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769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A17E1-B90A-4F2A-8E84-EFBC0E1FCA4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80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 bez hlavi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F2C4B-7F06-4590-8673-B01BEAF33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1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loučení a konta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8"/>
          <a:stretch>
            <a:fillRect/>
          </a:stretch>
        </p:blipFill>
        <p:spPr bwMode="auto">
          <a:xfrm>
            <a:off x="0" y="209550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1971676"/>
            <a:ext cx="7425033" cy="177165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511416"/>
            <a:ext cx="7425033" cy="86068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27974-48CB-4F2C-80DD-0D82A78629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šip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buSzPct val="120000"/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D3BE-F81B-4D42-AEBC-2CF95E793A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17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Text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784571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 sz="1800" b="1"/>
            </a:lvl1pPr>
            <a:lvl2pPr marL="266700" indent="-266700">
              <a:buSzPct val="120000"/>
              <a:buFontTx/>
              <a:buBlip>
                <a:blip r:embed="rId2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628649" y="2696989"/>
            <a:ext cx="7886700" cy="2995503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 sz="1800" b="1"/>
            </a:lvl1pPr>
            <a:lvl2pPr marL="266700" indent="-266700">
              <a:buSzPct val="120000"/>
              <a:buFontTx/>
              <a:buBlip>
                <a:blip r:embed="rId2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628649" y="5754344"/>
            <a:ext cx="7886700" cy="471893"/>
          </a:xfrm>
        </p:spPr>
        <p:txBody>
          <a:bodyPr/>
          <a:lstStyle>
            <a:lvl1pPr marL="0" indent="0">
              <a:buSzPct val="120000"/>
              <a:buFontTx/>
              <a:buNone/>
              <a:defRPr sz="1200" b="0" i="1"/>
            </a:lvl1pPr>
            <a:lvl2pPr marL="266700" indent="-266700">
              <a:buSzPct val="120000"/>
              <a:buFontTx/>
              <a:buBlip>
                <a:blip r:embed="rId3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303A-75E1-4433-99DD-BBB2202466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90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 kři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850" y="-1"/>
            <a:ext cx="7429499" cy="2162175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17799"/>
            <a:ext cx="7886700" cy="3459163"/>
          </a:xfrm>
        </p:spPr>
        <p:txBody>
          <a:bodyPr/>
          <a:lstStyle>
            <a:lvl3pPr>
              <a:buSzPct val="120000"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B149-E6DA-41B8-B33C-916039086D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4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08000" cy="4351338"/>
          </a:xfrm>
        </p:spPr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349" y="1825625"/>
            <a:ext cx="3708000" cy="4351338"/>
          </a:xfrm>
        </p:spPr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FFC7-AD05-494C-AC25-D1105A3FDC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37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 šip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08" y="90000"/>
            <a:ext cx="7268441" cy="1350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08000" cy="4351338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349" y="1825625"/>
            <a:ext cx="3708000" cy="4351338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1856-9DB1-487F-A3DF-C73FD669CB9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35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 kří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200" y="0"/>
            <a:ext cx="7426800" cy="21636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00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50D8-012C-4597-B076-C5BECC93B2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246188" y="90488"/>
            <a:ext cx="7269162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50" y="6356350"/>
            <a:ext cx="43561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613" y="6288088"/>
            <a:ext cx="595312" cy="5016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5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E3AAAFC-AF47-4306-8E7E-7FDC67510E8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Obrázek 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09" r:id="rId3"/>
    <p:sldLayoutId id="2147483710" r:id="rId4"/>
    <p:sldLayoutId id="2147483711" r:id="rId5"/>
    <p:sldLayoutId id="2147483718" r:id="rId6"/>
    <p:sldLayoutId id="2147483712" r:id="rId7"/>
    <p:sldLayoutId id="2147483713" r:id="rId8"/>
    <p:sldLayoutId id="2147483719" r:id="rId9"/>
    <p:sldLayoutId id="2147483720" r:id="rId10"/>
    <p:sldLayoutId id="2147483714" r:id="rId11"/>
    <p:sldLayoutId id="2147483715" r:id="rId12"/>
    <p:sldLayoutId id="2147483721" r:id="rId13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500" b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2286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44926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sz="16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714375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sz="1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pv.cz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412750" y="2095499"/>
            <a:ext cx="8266917" cy="3335483"/>
          </a:xfrm>
        </p:spPr>
        <p:txBody>
          <a:bodyPr/>
          <a:lstStyle/>
          <a:p>
            <a:pPr algn="ctr"/>
            <a:r>
              <a:rPr lang="cs-CZ" altLang="cs-CZ" dirty="0"/>
              <a:t>Struktura nákladů adiktologických služeb se zaměřením na osobní náklady, mzdové relace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400" dirty="0">
                <a:ea typeface="Segoe UI" panose="020B0502040204020203" pitchFamily="34" charset="0"/>
              </a:rPr>
              <a:t>Projekt </a:t>
            </a:r>
            <a:r>
              <a:rPr lang="cs-CZ" altLang="cs-CZ" sz="2400" b="0" dirty="0">
                <a:ea typeface="Segoe UI" panose="020B0502040204020203" pitchFamily="34" charset="0"/>
              </a:rPr>
              <a:t>„Systémová podpora rozvoje adiktologických služeb v rámci integrované protidrogové politiky“</a:t>
            </a:r>
            <a:endParaRPr lang="cs-CZ" altLang="cs-CZ" sz="2400" b="0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872836" y="5555673"/>
            <a:ext cx="7135635" cy="716540"/>
          </a:xfrm>
        </p:spPr>
        <p:txBody>
          <a:bodyPr/>
          <a:lstStyle/>
          <a:p>
            <a:pPr eaLnBrk="1" hangingPunct="1"/>
            <a:r>
              <a:rPr lang="cs-CZ" altLang="cs-CZ" sz="2400" b="1" dirty="0"/>
              <a:t>Ing. </a:t>
            </a:r>
            <a:r>
              <a:rPr lang="en-GB" altLang="cs-CZ" sz="2400" b="1" dirty="0" err="1"/>
              <a:t>Bc</a:t>
            </a:r>
            <a:r>
              <a:rPr lang="en-GB" altLang="cs-CZ" sz="2400" b="1" dirty="0"/>
              <a:t>. </a:t>
            </a:r>
            <a:r>
              <a:rPr lang="cs-CZ" altLang="cs-CZ" sz="2400" b="1" dirty="0"/>
              <a:t>Marta Sobková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8196" name="Zástupný symbol pro tex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26. března 2021| Praha</a:t>
            </a:r>
          </a:p>
        </p:txBody>
      </p:sp>
      <p:pic>
        <p:nvPicPr>
          <p:cNvPr id="8197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09563"/>
            <a:ext cx="5191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207819"/>
            <a:ext cx="2729717" cy="1178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skupina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37A76A7C-4372-4022-B7A1-7A54619BF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6862" y="2488877"/>
            <a:ext cx="8390276" cy="3005363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cs-CZ" altLang="cs-CZ" sz="2100" dirty="0"/>
              <a:t>Identifikování cílových skupin pro účely KpA 2.4 – financování:</a:t>
            </a:r>
          </a:p>
          <a:p>
            <a:pPr lvl="2" eaLnBrk="1" hangingPunct="1">
              <a:spcAft>
                <a:spcPts val="1200"/>
              </a:spcAft>
            </a:pPr>
            <a:r>
              <a:rPr lang="cs-CZ" altLang="cs-CZ" sz="2400" dirty="0"/>
              <a:t>Prostředek nikoliv cíl</a:t>
            </a:r>
          </a:p>
          <a:p>
            <a:pPr lvl="2" eaLnBrk="1" hangingPunct="1">
              <a:spcAft>
                <a:spcPts val="1200"/>
              </a:spcAft>
            </a:pPr>
            <a:r>
              <a:rPr lang="cs-CZ" altLang="cs-CZ" sz="2400" dirty="0"/>
              <a:t>Vyhnout se nálepkování (labellingu) klientů adiktologických služeb </a:t>
            </a:r>
          </a:p>
          <a:p>
            <a:pPr lvl="2" eaLnBrk="1" hangingPunct="1">
              <a:spcAft>
                <a:spcPts val="1200"/>
              </a:spcAft>
            </a:pPr>
            <a:r>
              <a:rPr lang="cs-CZ" altLang="cs-CZ" sz="2400" dirty="0"/>
              <a:t>Specializovaný program pro danou cílovou skupinu uživatelů nebo typicky nejčastější cílová skupina</a:t>
            </a:r>
          </a:p>
          <a:p>
            <a:pPr lvl="2" eaLnBrk="1" hangingPunct="1">
              <a:spcAft>
                <a:spcPts val="1200"/>
              </a:spcAft>
            </a:pPr>
            <a:r>
              <a:rPr lang="cs-CZ" altLang="cs-CZ" sz="2400" dirty="0"/>
              <a:t>V některých případech navázáno na typ služby (např. TP, PP)</a:t>
            </a:r>
            <a:endParaRPr lang="en-GB" altLang="cs-CZ" sz="2400" dirty="0"/>
          </a:p>
          <a:p>
            <a:pPr lvl="2" eaLnBrk="1" hangingPunct="1">
              <a:spcAft>
                <a:spcPts val="1200"/>
              </a:spcAft>
            </a:pPr>
            <a:r>
              <a:rPr lang="en-GB" altLang="cs-CZ" sz="2400" dirty="0" err="1"/>
              <a:t>Individuální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vlastnost</a:t>
            </a:r>
            <a:r>
              <a:rPr lang="en-GB" altLang="cs-CZ" sz="2400" dirty="0"/>
              <a:t> </a:t>
            </a:r>
            <a:r>
              <a:rPr lang="en-GB" altLang="cs-CZ" sz="2400" dirty="0" err="1"/>
              <a:t>projektu</a:t>
            </a:r>
            <a:r>
              <a:rPr lang="en-GB" altLang="cs-CZ" sz="2400" dirty="0"/>
              <a:t>/</a:t>
            </a:r>
            <a:r>
              <a:rPr lang="en-GB" altLang="cs-CZ" sz="2400" dirty="0" err="1"/>
              <a:t>služby</a:t>
            </a:r>
            <a:endParaRPr lang="cs-CZ" alt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se uplatňuje rozlišení cílových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9851" y="2427718"/>
            <a:ext cx="8044297" cy="3540256"/>
          </a:xfrm>
        </p:spPr>
        <p:txBody>
          <a:bodyPr/>
          <a:lstStyle/>
          <a:p>
            <a:r>
              <a:rPr lang="cs-CZ" dirty="0"/>
              <a:t>Příklad pozice „lektor“ a výdělky (ISPV)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C7C8BE-0EE8-45E0-BCA6-DE2B152888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3925766"/>
              </p:ext>
            </p:extLst>
          </p:nvPr>
        </p:nvGraphicFramePr>
        <p:xfrm>
          <a:off x="390482" y="2708218"/>
          <a:ext cx="7102518" cy="3705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B96EC81-729D-46E0-B414-3FE855982023}"/>
              </a:ext>
            </a:extLst>
          </p:cNvPr>
          <p:cNvSpPr txBox="1"/>
          <p:nvPr/>
        </p:nvSpPr>
        <p:spPr>
          <a:xfrm>
            <a:off x="7929659" y="4993650"/>
            <a:ext cx="1429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36 301 Kč</a:t>
            </a:r>
          </a:p>
          <a:p>
            <a:r>
              <a:rPr lang="cs-CZ" dirty="0"/>
              <a:t>údaj není 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31A33D-8BF4-4ACC-A1A7-BB4DF4A5C4A8}"/>
              </a:ext>
            </a:extLst>
          </p:cNvPr>
          <p:cNvSpPr txBox="1"/>
          <p:nvPr/>
        </p:nvSpPr>
        <p:spPr>
          <a:xfrm>
            <a:off x="7939281" y="4081578"/>
            <a:ext cx="1429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38 974 Kč</a:t>
            </a:r>
          </a:p>
          <a:p>
            <a:r>
              <a:rPr lang="cs-CZ" dirty="0"/>
              <a:t>34 875 Kč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0CC09-2170-425E-849F-1B5CF818B911}"/>
              </a:ext>
            </a:extLst>
          </p:cNvPr>
          <p:cNvSpPr txBox="1"/>
          <p:nvPr/>
        </p:nvSpPr>
        <p:spPr>
          <a:xfrm>
            <a:off x="7714445" y="3000931"/>
            <a:ext cx="1429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34 977 Kč</a:t>
            </a:r>
          </a:p>
          <a:p>
            <a:r>
              <a:rPr lang="cs-CZ" dirty="0"/>
              <a:t>32 143 Kč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2ACFB6-4AC4-46AF-8F9B-89EC60468E4D}"/>
              </a:ext>
            </a:extLst>
          </p:cNvPr>
          <p:cNvSpPr txBox="1"/>
          <p:nvPr/>
        </p:nvSpPr>
        <p:spPr>
          <a:xfrm>
            <a:off x="6464300" y="2118579"/>
            <a:ext cx="2857500" cy="923330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Medián hrubé měs. mzdy     ISPV-PLS 2019</a:t>
            </a:r>
            <a:endParaRPr lang="en-GB" b="1" dirty="0"/>
          </a:p>
          <a:p>
            <a:pPr algn="ctr"/>
            <a:r>
              <a:rPr lang="cs-CZ" b="1" dirty="0"/>
              <a:t> </a:t>
            </a:r>
            <a:r>
              <a:rPr lang="en-GB" b="1" dirty="0"/>
              <a:t>ISPV-MZS </a:t>
            </a:r>
            <a:r>
              <a:rPr lang="cs-CZ" b="1" dirty="0"/>
              <a:t>2019</a:t>
            </a:r>
            <a:endParaRPr lang="en-GB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D756AC-9970-4A31-879D-1149E5602AB8}"/>
              </a:ext>
            </a:extLst>
          </p:cNvPr>
          <p:cNvSpPr txBox="1"/>
          <p:nvPr/>
        </p:nvSpPr>
        <p:spPr>
          <a:xfrm>
            <a:off x="2705100" y="4692575"/>
            <a:ext cx="139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CS:D</a:t>
            </a:r>
            <a:r>
              <a:rPr lang="cs-CZ" dirty="0"/>
              <a:t>ospělí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743D5F-3050-45F4-BB89-9CDAC1BA0BE3}"/>
              </a:ext>
            </a:extLst>
          </p:cNvPr>
          <p:cNvSpPr txBox="1"/>
          <p:nvPr/>
        </p:nvSpPr>
        <p:spPr>
          <a:xfrm>
            <a:off x="2413000" y="3611563"/>
            <a:ext cx="182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CS: </a:t>
            </a:r>
            <a:r>
              <a:rPr lang="cs-CZ" dirty="0"/>
              <a:t>D</a:t>
            </a:r>
            <a:r>
              <a:rPr lang="en-GB" dirty="0" err="1"/>
              <a:t>ěti</a:t>
            </a:r>
            <a:r>
              <a:rPr lang="en-GB" dirty="0"/>
              <a:t> a </a:t>
            </a:r>
            <a:r>
              <a:rPr lang="en-GB" dirty="0" err="1"/>
              <a:t>mláděž</a:t>
            </a:r>
            <a:endParaRPr lang="en-GB" dirty="0"/>
          </a:p>
        </p:txBody>
      </p:sp>
      <p:sp>
        <p:nvSpPr>
          <p:cNvPr id="20" name="Straight Connector 19">
            <a:extLst>
              <a:ext uri="{FF2B5EF4-FFF2-40B4-BE49-F238E27FC236}">
                <a16:creationId xmlns:a16="http://schemas.microsoft.com/office/drawing/2014/main" id="{8C1C10B9-D147-41C8-B2FA-6C933EB8E954}"/>
              </a:ext>
            </a:extLst>
          </p:cNvPr>
          <p:cNvSpPr/>
          <p:nvPr/>
        </p:nvSpPr>
        <p:spPr>
          <a:xfrm flipV="1">
            <a:off x="5331854" y="3336723"/>
            <a:ext cx="2434107" cy="11783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21" name="Straight Connector 20">
            <a:extLst>
              <a:ext uri="{FF2B5EF4-FFF2-40B4-BE49-F238E27FC236}">
                <a16:creationId xmlns:a16="http://schemas.microsoft.com/office/drawing/2014/main" id="{E4502DEA-5D09-4BF4-95D2-FA4690656E49}"/>
              </a:ext>
            </a:extLst>
          </p:cNvPr>
          <p:cNvSpPr/>
          <p:nvPr/>
        </p:nvSpPr>
        <p:spPr>
          <a:xfrm>
            <a:off x="6636146" y="4296654"/>
            <a:ext cx="1321991" cy="3884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Straight Connector 21">
            <a:extLst>
              <a:ext uri="{FF2B5EF4-FFF2-40B4-BE49-F238E27FC236}">
                <a16:creationId xmlns:a16="http://schemas.microsoft.com/office/drawing/2014/main" id="{388EF8E1-DF19-4AF3-9B75-A769E7F11E84}"/>
              </a:ext>
            </a:extLst>
          </p:cNvPr>
          <p:cNvSpPr/>
          <p:nvPr/>
        </p:nvSpPr>
        <p:spPr>
          <a:xfrm>
            <a:off x="6124337" y="5290749"/>
            <a:ext cx="1883013" cy="8326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ECA167-28D1-44DC-8060-B3A97312C474}"/>
              </a:ext>
            </a:extLst>
          </p:cNvPr>
          <p:cNvSpPr txBox="1"/>
          <p:nvPr/>
        </p:nvSpPr>
        <p:spPr>
          <a:xfrm>
            <a:off x="3846240" y="5167555"/>
            <a:ext cx="1126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Klienti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5BF462-AB7C-4E05-BA1B-3DBF3621C539}"/>
              </a:ext>
            </a:extLst>
          </p:cNvPr>
          <p:cNvSpPr txBox="1"/>
          <p:nvPr/>
        </p:nvSpPr>
        <p:spPr>
          <a:xfrm>
            <a:off x="4019551" y="4105200"/>
            <a:ext cx="1770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Pracovníci</a:t>
            </a:r>
            <a:r>
              <a:rPr lang="en-GB" dirty="0"/>
              <a:t>, </a:t>
            </a:r>
            <a:r>
              <a:rPr lang="en-GB" dirty="0" err="1"/>
              <a:t>zřídka</a:t>
            </a:r>
            <a:r>
              <a:rPr lang="en-GB" dirty="0"/>
              <a:t> </a:t>
            </a:r>
            <a:r>
              <a:rPr lang="en-GB" dirty="0" err="1"/>
              <a:t>klienti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C5BBC2-5F7D-44A2-9EB4-E8C523B137B5}"/>
              </a:ext>
            </a:extLst>
          </p:cNvPr>
          <p:cNvSpPr txBox="1"/>
          <p:nvPr/>
        </p:nvSpPr>
        <p:spPr>
          <a:xfrm>
            <a:off x="5934075" y="3280847"/>
            <a:ext cx="1962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CZ-ISCO 2359(9)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97AD3E-37E7-41FE-BC36-FEE16BE3925E}"/>
              </a:ext>
            </a:extLst>
          </p:cNvPr>
          <p:cNvSpPr txBox="1"/>
          <p:nvPr/>
        </p:nvSpPr>
        <p:spPr>
          <a:xfrm>
            <a:off x="6480175" y="4337606"/>
            <a:ext cx="1635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CZ-ISCO 23</a:t>
            </a:r>
            <a:r>
              <a:rPr lang="en-GB" dirty="0"/>
              <a:t>204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587C42-E64B-4163-88BF-1C6725B557C1}"/>
              </a:ext>
            </a:extLst>
          </p:cNvPr>
          <p:cNvSpPr txBox="1"/>
          <p:nvPr/>
        </p:nvSpPr>
        <p:spPr>
          <a:xfrm>
            <a:off x="6181725" y="4972606"/>
            <a:ext cx="168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CZ-ISCO 23</a:t>
            </a:r>
            <a:r>
              <a:rPr lang="en-GB" dirty="0"/>
              <a:t>527</a:t>
            </a:r>
          </a:p>
        </p:txBody>
      </p:sp>
    </p:spTree>
    <p:extLst>
      <p:ext uri="{BB962C8B-B14F-4D97-AF65-F5344CB8AC3E}">
        <p14:creationId xmlns:p14="http://schemas.microsoft.com/office/powerpoint/2010/main" val="137073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 err="1"/>
              <a:t>Výstupy</a:t>
            </a:r>
            <a:r>
              <a:rPr lang="en-GB" altLang="cs-CZ" dirty="0"/>
              <a:t> </a:t>
            </a:r>
            <a:r>
              <a:rPr lang="en-GB" altLang="cs-CZ" dirty="0" err="1"/>
              <a:t>pilotáže</a:t>
            </a:r>
            <a:r>
              <a:rPr lang="cs-CZ" altLang="cs-CZ" dirty="0"/>
              <a:t> (1)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357543" y="2603177"/>
            <a:ext cx="8428913" cy="3005363"/>
          </a:xfrm>
        </p:spPr>
        <p:txBody>
          <a:bodyPr/>
          <a:lstStyle/>
          <a:p>
            <a:pPr marL="457200" indent="-457200" eaLnBrk="1" hangingPunct="1">
              <a:buAutoNum type="arabicPeriod"/>
            </a:pPr>
            <a:r>
              <a:rPr lang="en-GB" altLang="cs-CZ" sz="2000" dirty="0" err="1"/>
              <a:t>Metodika</a:t>
            </a:r>
            <a:r>
              <a:rPr lang="en-GB" altLang="cs-CZ" sz="2000" dirty="0"/>
              <a:t> </a:t>
            </a:r>
            <a:r>
              <a:rPr lang="en-GB" altLang="cs-CZ" sz="2000" dirty="0" err="1"/>
              <a:t>zařazení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pracovníků</a:t>
            </a:r>
            <a:r>
              <a:rPr lang="en-GB" altLang="cs-CZ" sz="2000" dirty="0"/>
              <a:t> do </a:t>
            </a:r>
            <a:r>
              <a:rPr lang="en-GB" altLang="cs-CZ" sz="2000" dirty="0" err="1"/>
              <a:t>profesní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klasifikace</a:t>
            </a:r>
            <a:r>
              <a:rPr lang="en-GB" altLang="cs-CZ" sz="2000" dirty="0"/>
              <a:t> a </a:t>
            </a:r>
            <a:r>
              <a:rPr lang="en-GB" altLang="cs-CZ" sz="2000" dirty="0" err="1"/>
              <a:t>přiřazení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přepočtených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mezd</a:t>
            </a:r>
            <a:r>
              <a:rPr lang="en-GB" altLang="cs-CZ" sz="2000" dirty="0"/>
              <a:t> k </a:t>
            </a:r>
            <a:r>
              <a:rPr lang="en-GB" altLang="cs-CZ" sz="2000" dirty="0" err="1"/>
              <a:t>benchmarkingovým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mediánům</a:t>
            </a:r>
            <a:r>
              <a:rPr lang="en-GB" altLang="cs-CZ" sz="2000" dirty="0"/>
              <a:t>/</a:t>
            </a:r>
            <a:r>
              <a:rPr lang="en-GB" altLang="cs-CZ" sz="2000" dirty="0" err="1"/>
              <a:t>kvartilům</a:t>
            </a:r>
            <a:r>
              <a:rPr lang="en-GB" altLang="cs-CZ" sz="2000" dirty="0"/>
              <a:t> ISPV, </a:t>
            </a:r>
            <a:r>
              <a:rPr lang="en-GB" altLang="cs-CZ" sz="2000" dirty="0" err="1"/>
              <a:t>identifikace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specifických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pozic</a:t>
            </a:r>
            <a:endParaRPr lang="en-GB" altLang="cs-CZ" sz="2000" dirty="0"/>
          </a:p>
          <a:p>
            <a:pPr marL="457200" indent="-457200" eaLnBrk="1" hangingPunct="1">
              <a:buAutoNum type="arabicPeriod"/>
            </a:pP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Přehled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mzdových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relacích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mezi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pracovními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pozicemi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b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adiktologických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službách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mzdám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uvedeným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v DŘ RVKPP) a s</a:t>
            </a:r>
            <a:r>
              <a:rPr lang="cs-CZ" altLang="cs-CZ" sz="2000" b="0" dirty="0">
                <a:solidFill>
                  <a:schemeClr val="bg1">
                    <a:lumMod val="50000"/>
                  </a:schemeClr>
                </a:solidFill>
              </a:rPr>
              <a:t>rovnatel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nými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pozicemi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v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ekonomice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ČR</a:t>
            </a:r>
          </a:p>
          <a:p>
            <a:pPr marL="457200" indent="-457200" eaLnBrk="1" hangingPunct="1">
              <a:buAutoNum type="arabicPeriod"/>
            </a:pP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Vytvoření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seznamu</a:t>
            </a:r>
            <a:r>
              <a:rPr lang="cs-CZ" altLang="cs-CZ" sz="2000" b="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katalogu</a:t>
            </a:r>
            <a:r>
              <a:rPr lang="cs-CZ" altLang="cs-CZ" sz="20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pracovních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b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adiktologických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službách</a:t>
            </a:r>
            <a:endParaRPr lang="en-GB" altLang="cs-CZ" sz="2000" b="0" dirty="0"/>
          </a:p>
          <a:p>
            <a:pPr marL="457200" indent="-457200" eaLnBrk="1" hangingPunct="1">
              <a:buAutoNum type="arabicPeriod"/>
            </a:pPr>
            <a:endParaRPr lang="cs-CZ" altLang="cs-CZ" sz="2000" dirty="0"/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082145"/>
            <a:ext cx="2714723" cy="56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8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Zařazení do klasifikace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9851" y="2427718"/>
            <a:ext cx="8044297" cy="3540256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C7C8BE-0EE8-45E0-BCA6-DE2B152888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2209879"/>
              </p:ext>
            </p:extLst>
          </p:nvPr>
        </p:nvGraphicFramePr>
        <p:xfrm>
          <a:off x="342900" y="2274833"/>
          <a:ext cx="6616700" cy="364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2940152-C9D6-4BB1-B581-60733B67142A}"/>
              </a:ext>
            </a:extLst>
          </p:cNvPr>
          <p:cNvSpPr txBox="1"/>
          <p:nvPr/>
        </p:nvSpPr>
        <p:spPr>
          <a:xfrm>
            <a:off x="4029075" y="3465513"/>
            <a:ext cx="24765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Adiktologové</a:t>
            </a:r>
          </a:p>
          <a:p>
            <a:pPr algn="ctr"/>
            <a:r>
              <a:rPr lang="cs-CZ" sz="2000" dirty="0"/>
              <a:t>CZ-ISCO 22692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Specialisté v oblasti zdravotnictví j.n.</a:t>
            </a:r>
          </a:p>
          <a:p>
            <a:pPr algn="ctr"/>
            <a:r>
              <a:rPr lang="cs-CZ" dirty="0"/>
              <a:t>CZ-ISCO 2269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A405D40-9C44-4B80-8541-8EAD6FEE200D}"/>
              </a:ext>
            </a:extLst>
          </p:cNvPr>
          <p:cNvSpPr txBox="1"/>
          <p:nvPr/>
        </p:nvSpPr>
        <p:spPr>
          <a:xfrm>
            <a:off x="6524625" y="2704882"/>
            <a:ext cx="2736850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Medián hrubé měs. mzdy</a:t>
            </a:r>
            <a:br>
              <a:rPr lang="cs-CZ" dirty="0"/>
            </a:br>
            <a:r>
              <a:rPr lang="cs-CZ" dirty="0"/>
              <a:t>dle ISPV 2019: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29066A-67F8-4035-9532-D1DEC3E81B4B}"/>
              </a:ext>
            </a:extLst>
          </p:cNvPr>
          <p:cNvSpPr txBox="1"/>
          <p:nvPr/>
        </p:nvSpPr>
        <p:spPr>
          <a:xfrm>
            <a:off x="6869595" y="3465513"/>
            <a:ext cx="1563205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platová</a:t>
            </a:r>
            <a:r>
              <a:rPr lang="en-GB" dirty="0"/>
              <a:t> </a:t>
            </a:r>
            <a:r>
              <a:rPr lang="en-GB" dirty="0" err="1"/>
              <a:t>sféra</a:t>
            </a:r>
            <a:endParaRPr lang="cs-CZ" dirty="0"/>
          </a:p>
          <a:p>
            <a:r>
              <a:rPr lang="cs-CZ" dirty="0"/>
              <a:t>34 501 Kč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17E55B-37BB-49A9-A727-F8950262F336}"/>
              </a:ext>
            </a:extLst>
          </p:cNvPr>
          <p:cNvSpPr txBox="1"/>
          <p:nvPr/>
        </p:nvSpPr>
        <p:spPr>
          <a:xfrm>
            <a:off x="6904520" y="4126508"/>
            <a:ext cx="1563205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mzdová</a:t>
            </a:r>
            <a:r>
              <a:rPr lang="en-GB" dirty="0"/>
              <a:t> </a:t>
            </a:r>
            <a:r>
              <a:rPr lang="en-GB" dirty="0" err="1"/>
              <a:t>sféra</a:t>
            </a:r>
            <a:endParaRPr lang="cs-CZ" dirty="0"/>
          </a:p>
          <a:p>
            <a:r>
              <a:rPr lang="cs-CZ" dirty="0"/>
              <a:t>34 078 Kč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87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588BC6F8-61AD-4B92-9B06-155DA8475CDE}"/>
              </a:ext>
            </a:extLst>
          </p:cNvPr>
          <p:cNvSpPr txBox="1"/>
          <p:nvPr/>
        </p:nvSpPr>
        <p:spPr>
          <a:xfrm>
            <a:off x="2463800" y="2921000"/>
            <a:ext cx="1600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samostatný odb. pracovník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04C121-4C26-4843-BAF3-33373D8C352E}"/>
              </a:ext>
            </a:extLst>
          </p:cNvPr>
          <p:cNvSpPr txBox="1"/>
          <p:nvPr/>
        </p:nvSpPr>
        <p:spPr>
          <a:xfrm>
            <a:off x="2565400" y="5372100"/>
            <a:ext cx="1600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vedoucí</a:t>
            </a:r>
          </a:p>
          <a:p>
            <a:r>
              <a:rPr lang="cs-CZ" dirty="0"/>
              <a:t>odb. pracovník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Zařazení do klasifikace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9851" y="2427718"/>
            <a:ext cx="8044297" cy="3540256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C7C8BE-0EE8-45E0-BCA6-DE2B152888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2802790"/>
              </p:ext>
            </p:extLst>
          </p:nvPr>
        </p:nvGraphicFramePr>
        <p:xfrm>
          <a:off x="279400" y="2782833"/>
          <a:ext cx="6731000" cy="3236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Straight Connector 19">
            <a:extLst>
              <a:ext uri="{FF2B5EF4-FFF2-40B4-BE49-F238E27FC236}">
                <a16:creationId xmlns:a16="http://schemas.microsoft.com/office/drawing/2014/main" id="{8C1C10B9-D147-41C8-B2FA-6C933EB8E954}"/>
              </a:ext>
            </a:extLst>
          </p:cNvPr>
          <p:cNvSpPr/>
          <p:nvPr/>
        </p:nvSpPr>
        <p:spPr>
          <a:xfrm flipV="1">
            <a:off x="5638800" y="3848100"/>
            <a:ext cx="1092200" cy="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940152-C9D6-4BB1-B581-60733B67142A}"/>
              </a:ext>
            </a:extLst>
          </p:cNvPr>
          <p:cNvSpPr txBox="1"/>
          <p:nvPr/>
        </p:nvSpPr>
        <p:spPr>
          <a:xfrm>
            <a:off x="3886200" y="3067348"/>
            <a:ext cx="200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Sociální pracovníci </a:t>
            </a:r>
            <a:br>
              <a:rPr lang="cs-CZ" dirty="0"/>
            </a:br>
            <a:r>
              <a:rPr lang="cs-CZ" dirty="0"/>
              <a:t>v oblasti poradenství (34127)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25E9C1-E168-407D-9083-65023F56FFDB}"/>
              </a:ext>
            </a:extLst>
          </p:cNvPr>
          <p:cNvSpPr txBox="1"/>
          <p:nvPr/>
        </p:nvSpPr>
        <p:spPr>
          <a:xfrm>
            <a:off x="3949700" y="4889500"/>
            <a:ext cx="2146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Sociální pracovníci specialisté</a:t>
            </a:r>
            <a:br>
              <a:rPr lang="cs-CZ" dirty="0"/>
            </a:br>
            <a:r>
              <a:rPr lang="cs-CZ" dirty="0"/>
              <a:t>v oblasti poradenství</a:t>
            </a:r>
          </a:p>
          <a:p>
            <a:pPr algn="ctr"/>
            <a:r>
              <a:rPr lang="cs-CZ" dirty="0"/>
              <a:t>(26357)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D43FA7-769E-4452-AC33-4074BED57622}"/>
              </a:ext>
            </a:extLst>
          </p:cNvPr>
          <p:cNvSpPr txBox="1"/>
          <p:nvPr/>
        </p:nvSpPr>
        <p:spPr>
          <a:xfrm>
            <a:off x="4318000" y="2463800"/>
            <a:ext cx="1600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CZ-ISCO 08</a:t>
            </a:r>
            <a:endParaRPr lang="en-GB" dirty="0"/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9498B80F-5F3A-4AFD-A5B6-9CA05AD97F25}"/>
              </a:ext>
            </a:extLst>
          </p:cNvPr>
          <p:cNvSpPr/>
          <p:nvPr/>
        </p:nvSpPr>
        <p:spPr>
          <a:xfrm>
            <a:off x="5753101" y="5441950"/>
            <a:ext cx="1003299" cy="635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9834AB-8C16-4D7F-98BB-642A7BDE4F0B}"/>
              </a:ext>
            </a:extLst>
          </p:cNvPr>
          <p:cNvSpPr txBox="1"/>
          <p:nvPr/>
        </p:nvSpPr>
        <p:spPr>
          <a:xfrm>
            <a:off x="6972300" y="2465983"/>
            <a:ext cx="2171700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Medián hrubé mzdy</a:t>
            </a:r>
            <a:br>
              <a:rPr lang="cs-CZ" dirty="0"/>
            </a:br>
            <a:r>
              <a:rPr lang="cs-CZ" dirty="0"/>
              <a:t>dle ISPV 2019</a:t>
            </a:r>
            <a:r>
              <a:rPr lang="en-GB" dirty="0"/>
              <a:t>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35E1D4-197F-443C-9811-ECE3DAE79832}"/>
              </a:ext>
            </a:extLst>
          </p:cNvPr>
          <p:cNvSpPr txBox="1"/>
          <p:nvPr/>
        </p:nvSpPr>
        <p:spPr>
          <a:xfrm>
            <a:off x="7088670" y="3783608"/>
            <a:ext cx="1563205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30 056 K</a:t>
            </a:r>
            <a:r>
              <a:rPr lang="en-GB" dirty="0"/>
              <a:t>č</a:t>
            </a:r>
          </a:p>
          <a:p>
            <a:r>
              <a:rPr lang="en-GB" dirty="0" err="1"/>
              <a:t>mzdová</a:t>
            </a:r>
            <a:r>
              <a:rPr lang="en-GB" dirty="0"/>
              <a:t> </a:t>
            </a:r>
            <a:r>
              <a:rPr lang="en-GB" dirty="0" err="1"/>
              <a:t>sféra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57E08D-543E-4530-B27D-9AA1E2BAFCD7}"/>
              </a:ext>
            </a:extLst>
          </p:cNvPr>
          <p:cNvSpPr txBox="1"/>
          <p:nvPr/>
        </p:nvSpPr>
        <p:spPr>
          <a:xfrm>
            <a:off x="7075970" y="3262313"/>
            <a:ext cx="1563205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plat</a:t>
            </a:r>
            <a:r>
              <a:rPr lang="en-GB" dirty="0" err="1"/>
              <a:t>ová</a:t>
            </a:r>
            <a:r>
              <a:rPr lang="en-GB" dirty="0"/>
              <a:t> </a:t>
            </a:r>
            <a:r>
              <a:rPr lang="en-GB" dirty="0" err="1"/>
              <a:t>sféra</a:t>
            </a:r>
            <a:endParaRPr lang="en-GB" dirty="0"/>
          </a:p>
          <a:p>
            <a:r>
              <a:rPr lang="cs-CZ" dirty="0"/>
              <a:t>34 237 K</a:t>
            </a:r>
            <a:r>
              <a:rPr lang="en-GB" dirty="0"/>
              <a:t>č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BB1FC0-06AA-45F0-AC2E-37A58F7CA35A}"/>
              </a:ext>
            </a:extLst>
          </p:cNvPr>
          <p:cNvSpPr txBox="1"/>
          <p:nvPr/>
        </p:nvSpPr>
        <p:spPr>
          <a:xfrm>
            <a:off x="7066445" y="4910138"/>
            <a:ext cx="1563205" cy="923330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plat</a:t>
            </a:r>
            <a:r>
              <a:rPr lang="en-GB" dirty="0" err="1"/>
              <a:t>ová</a:t>
            </a:r>
            <a:r>
              <a:rPr lang="en-GB" dirty="0"/>
              <a:t> </a:t>
            </a:r>
            <a:r>
              <a:rPr lang="en-GB" dirty="0" err="1" smtClean="0"/>
              <a:t>sféra</a:t>
            </a:r>
            <a:endParaRPr lang="cs-CZ" dirty="0" smtClean="0"/>
          </a:p>
          <a:p>
            <a:r>
              <a:rPr lang="cs-CZ" dirty="0"/>
              <a:t>37 832 K</a:t>
            </a:r>
            <a:r>
              <a:rPr lang="en-GB" dirty="0"/>
              <a:t>č</a:t>
            </a:r>
          </a:p>
          <a:p>
            <a:r>
              <a:rPr lang="cs-CZ" dirty="0"/>
              <a:t>ú</a:t>
            </a:r>
            <a:r>
              <a:rPr lang="cs-CZ" dirty="0" smtClean="0"/>
              <a:t>daj chybí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0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Specifické</a:t>
            </a:r>
            <a:r>
              <a:rPr lang="en-GB" dirty="0"/>
              <a:t> </a:t>
            </a:r>
            <a:r>
              <a:rPr lang="en-GB" dirty="0" err="1"/>
              <a:t>profese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C7C8BE-0EE8-45E0-BCA6-DE2B152888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2674218"/>
              </p:ext>
            </p:extLst>
          </p:nvPr>
        </p:nvGraphicFramePr>
        <p:xfrm>
          <a:off x="242822" y="2738896"/>
          <a:ext cx="7529578" cy="348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E127C75-8628-4BE7-8C1B-F75691145A46}"/>
              </a:ext>
            </a:extLst>
          </p:cNvPr>
          <p:cNvSpPr txBox="1"/>
          <p:nvPr/>
        </p:nvSpPr>
        <p:spPr>
          <a:xfrm>
            <a:off x="10522039" y="5190185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36 197 Kč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96EC81-729D-46E0-B414-3FE855982023}"/>
              </a:ext>
            </a:extLst>
          </p:cNvPr>
          <p:cNvSpPr txBox="1"/>
          <p:nvPr/>
        </p:nvSpPr>
        <p:spPr>
          <a:xfrm>
            <a:off x="11674505" y="3994419"/>
            <a:ext cx="142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38 003 Kč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31A33D-8BF4-4ACC-A1A7-BB4DF4A5C4A8}"/>
              </a:ext>
            </a:extLst>
          </p:cNvPr>
          <p:cNvSpPr txBox="1"/>
          <p:nvPr/>
        </p:nvSpPr>
        <p:spPr>
          <a:xfrm>
            <a:off x="11725849" y="3280847"/>
            <a:ext cx="142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Kč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0CC09-2170-425E-849F-1B5CF818B911}"/>
              </a:ext>
            </a:extLst>
          </p:cNvPr>
          <p:cNvSpPr txBox="1"/>
          <p:nvPr/>
        </p:nvSpPr>
        <p:spPr>
          <a:xfrm>
            <a:off x="11695822" y="2083268"/>
            <a:ext cx="142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Kč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2ACFB6-4AC4-46AF-8F9B-89EC60468E4D}"/>
              </a:ext>
            </a:extLst>
          </p:cNvPr>
          <p:cNvSpPr txBox="1"/>
          <p:nvPr/>
        </p:nvSpPr>
        <p:spPr>
          <a:xfrm>
            <a:off x="11086353" y="1297640"/>
            <a:ext cx="2160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Medián hrubé mzdy ISPV-PLS 1.pol. 2020: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D756AC-9970-4A31-879D-1149E5602AB8}"/>
              </a:ext>
            </a:extLst>
          </p:cNvPr>
          <p:cNvSpPr txBox="1"/>
          <p:nvPr/>
        </p:nvSpPr>
        <p:spPr>
          <a:xfrm>
            <a:off x="11698846" y="2775232"/>
            <a:ext cx="1126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dospělí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8E820E-36AA-4A5F-8DA3-17F463D4113F}"/>
              </a:ext>
            </a:extLst>
          </p:cNvPr>
          <p:cNvSpPr txBox="1"/>
          <p:nvPr/>
        </p:nvSpPr>
        <p:spPr>
          <a:xfrm>
            <a:off x="4749800" y="4114800"/>
            <a:ext cx="1892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Ostatní</a:t>
            </a:r>
            <a:r>
              <a:rPr lang="en-GB" dirty="0"/>
              <a:t> </a:t>
            </a:r>
            <a:r>
              <a:rPr lang="en-GB" dirty="0" err="1"/>
              <a:t>specialisté</a:t>
            </a:r>
            <a:r>
              <a:rPr lang="en-GB" dirty="0"/>
              <a:t> v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oblasti</a:t>
            </a:r>
            <a:r>
              <a:rPr lang="en-GB" dirty="0"/>
              <a:t> (2635(9) CZ-ISCO)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920D53F-FE3D-4C53-88B2-DBE5320155A4}"/>
              </a:ext>
            </a:extLst>
          </p:cNvPr>
          <p:cNvSpPr txBox="1"/>
          <p:nvPr/>
        </p:nvSpPr>
        <p:spPr>
          <a:xfrm>
            <a:off x="7162799" y="2819182"/>
            <a:ext cx="2066925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Medián hrubé měs. mzdy</a:t>
            </a:r>
            <a:r>
              <a:rPr lang="en-GB" dirty="0"/>
              <a:t> </a:t>
            </a:r>
            <a:r>
              <a:rPr lang="cs-CZ" dirty="0"/>
              <a:t>ISPV 2019</a:t>
            </a:r>
            <a:r>
              <a:rPr lang="en-GB" dirty="0"/>
              <a:t>:</a:t>
            </a:r>
          </a:p>
        </p:txBody>
      </p:sp>
      <p:sp>
        <p:nvSpPr>
          <p:cNvPr id="20" name="Straight Connector 19">
            <a:extLst>
              <a:ext uri="{FF2B5EF4-FFF2-40B4-BE49-F238E27FC236}">
                <a16:creationId xmlns:a16="http://schemas.microsoft.com/office/drawing/2014/main" id="{AE91F91C-BC95-402F-B20E-A24393621CF6}"/>
              </a:ext>
            </a:extLst>
          </p:cNvPr>
          <p:cNvSpPr/>
          <p:nvPr/>
        </p:nvSpPr>
        <p:spPr>
          <a:xfrm>
            <a:off x="5919667" y="3454686"/>
            <a:ext cx="1395533" cy="622014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Straight Connector 20">
            <a:extLst>
              <a:ext uri="{FF2B5EF4-FFF2-40B4-BE49-F238E27FC236}">
                <a16:creationId xmlns:a16="http://schemas.microsoft.com/office/drawing/2014/main" id="{4EC5A187-A762-493F-93AF-CFC2BFCA6180}"/>
              </a:ext>
            </a:extLst>
          </p:cNvPr>
          <p:cNvSpPr/>
          <p:nvPr/>
        </p:nvSpPr>
        <p:spPr>
          <a:xfrm flipV="1">
            <a:off x="6402267" y="4305300"/>
            <a:ext cx="951033" cy="317787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4C7769-7CFF-4CA7-9AFB-CAE9702606C6}"/>
              </a:ext>
            </a:extLst>
          </p:cNvPr>
          <p:cNvSpPr txBox="1"/>
          <p:nvPr/>
        </p:nvSpPr>
        <p:spPr>
          <a:xfrm>
            <a:off x="7406170" y="4317008"/>
            <a:ext cx="1563205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30 </a:t>
            </a:r>
            <a:r>
              <a:rPr lang="cs-CZ" dirty="0"/>
              <a:t>998</a:t>
            </a:r>
            <a:r>
              <a:rPr lang="en-GB" dirty="0"/>
              <a:t> </a:t>
            </a:r>
            <a:r>
              <a:rPr lang="en-GB" dirty="0" err="1"/>
              <a:t>Kč</a:t>
            </a:r>
            <a:endParaRPr lang="en-GB" dirty="0"/>
          </a:p>
          <a:p>
            <a:r>
              <a:rPr lang="en-GB" dirty="0" err="1"/>
              <a:t>mzdová</a:t>
            </a:r>
            <a:r>
              <a:rPr lang="en-GB" dirty="0"/>
              <a:t> </a:t>
            </a:r>
            <a:r>
              <a:rPr lang="en-GB" dirty="0" err="1"/>
              <a:t>sféra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D96280-A7C2-417B-9ED0-EAB6CFEFCA4F}"/>
              </a:ext>
            </a:extLst>
          </p:cNvPr>
          <p:cNvSpPr txBox="1"/>
          <p:nvPr/>
        </p:nvSpPr>
        <p:spPr>
          <a:xfrm>
            <a:off x="7399820" y="3465513"/>
            <a:ext cx="1563205" cy="646331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platová</a:t>
            </a:r>
            <a:r>
              <a:rPr lang="en-GB" dirty="0"/>
              <a:t> </a:t>
            </a:r>
            <a:r>
              <a:rPr lang="en-GB" dirty="0" err="1"/>
              <a:t>sféra</a:t>
            </a:r>
            <a:endParaRPr lang="en-GB" dirty="0"/>
          </a:p>
          <a:p>
            <a:r>
              <a:rPr lang="en-GB" dirty="0"/>
              <a:t>3</a:t>
            </a:r>
            <a:r>
              <a:rPr lang="cs-CZ" dirty="0"/>
              <a:t>5 780</a:t>
            </a:r>
            <a:r>
              <a:rPr lang="en-GB" dirty="0"/>
              <a:t> </a:t>
            </a:r>
            <a:r>
              <a:rPr lang="en-GB" dirty="0" err="1"/>
              <a:t>Kč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6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Specifické</a:t>
            </a:r>
            <a:r>
              <a:rPr lang="en-GB" dirty="0"/>
              <a:t> </a:t>
            </a:r>
            <a:r>
              <a:rPr lang="en-GB" dirty="0" err="1"/>
              <a:t>profese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127C75-8628-4BE7-8C1B-F75691145A46}"/>
              </a:ext>
            </a:extLst>
          </p:cNvPr>
          <p:cNvSpPr txBox="1"/>
          <p:nvPr/>
        </p:nvSpPr>
        <p:spPr>
          <a:xfrm>
            <a:off x="10522039" y="5190185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36 197 Kč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96EC81-729D-46E0-B414-3FE855982023}"/>
              </a:ext>
            </a:extLst>
          </p:cNvPr>
          <p:cNvSpPr txBox="1"/>
          <p:nvPr/>
        </p:nvSpPr>
        <p:spPr>
          <a:xfrm>
            <a:off x="10315605" y="4134119"/>
            <a:ext cx="142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38 003 Kč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31A33D-8BF4-4ACC-A1A7-BB4DF4A5C4A8}"/>
              </a:ext>
            </a:extLst>
          </p:cNvPr>
          <p:cNvSpPr txBox="1"/>
          <p:nvPr/>
        </p:nvSpPr>
        <p:spPr>
          <a:xfrm>
            <a:off x="9884349" y="3334603"/>
            <a:ext cx="142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Kč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0CC09-2170-425E-849F-1B5CF818B911}"/>
              </a:ext>
            </a:extLst>
          </p:cNvPr>
          <p:cNvSpPr txBox="1"/>
          <p:nvPr/>
        </p:nvSpPr>
        <p:spPr>
          <a:xfrm>
            <a:off x="9968622" y="1943568"/>
            <a:ext cx="142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Kč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2ACFB6-4AC4-46AF-8F9B-89EC60468E4D}"/>
              </a:ext>
            </a:extLst>
          </p:cNvPr>
          <p:cNvSpPr txBox="1"/>
          <p:nvPr/>
        </p:nvSpPr>
        <p:spPr>
          <a:xfrm>
            <a:off x="9752853" y="421340"/>
            <a:ext cx="2160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Medián hrubé mzdy ISPV-PLS 1.pol. 2020: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D756AC-9970-4A31-879D-1149E5602AB8}"/>
              </a:ext>
            </a:extLst>
          </p:cNvPr>
          <p:cNvSpPr txBox="1"/>
          <p:nvPr/>
        </p:nvSpPr>
        <p:spPr>
          <a:xfrm>
            <a:off x="10212946" y="2889532"/>
            <a:ext cx="1126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dospělí</a:t>
            </a:r>
            <a:endParaRPr lang="en-GB" dirty="0"/>
          </a:p>
        </p:txBody>
      </p:sp>
      <p:sp>
        <p:nvSpPr>
          <p:cNvPr id="25" name="Zástupný symbol pro obsah 2">
            <a:extLst>
              <a:ext uri="{FF2B5EF4-FFF2-40B4-BE49-F238E27FC236}">
                <a16:creationId xmlns:a16="http://schemas.microsoft.com/office/drawing/2014/main" id="{01A47B72-E35C-418E-884A-D2EC0021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537" y="2384102"/>
            <a:ext cx="8390276" cy="3005363"/>
          </a:xfrm>
        </p:spPr>
        <p:txBody>
          <a:bodyPr/>
          <a:lstStyle/>
          <a:p>
            <a:pPr eaLnBrk="1" hangingPunct="1"/>
            <a:endParaRPr lang="cs-CZ" altLang="cs-CZ" sz="2000" dirty="0"/>
          </a:p>
          <a:p>
            <a:pPr lvl="2" eaLnBrk="1" hangingPunct="1">
              <a:spcAft>
                <a:spcPts val="1200"/>
              </a:spcAft>
            </a:pPr>
            <a:r>
              <a:rPr lang="cs-CZ" altLang="cs-CZ" sz="2400" dirty="0"/>
              <a:t>Lektor</a:t>
            </a:r>
          </a:p>
          <a:p>
            <a:pPr lvl="2" eaLnBrk="1" hangingPunct="1">
              <a:spcAft>
                <a:spcPts val="1200"/>
              </a:spcAft>
            </a:pPr>
            <a:r>
              <a:rPr lang="cs-CZ" altLang="cs-CZ" sz="2400" dirty="0"/>
              <a:t>Case manager (klíčový pracovník)</a:t>
            </a:r>
          </a:p>
          <a:p>
            <a:pPr lvl="2">
              <a:spcAft>
                <a:spcPts val="1200"/>
              </a:spcAft>
            </a:pPr>
            <a:r>
              <a:rPr lang="cs-CZ" altLang="cs-CZ" sz="2400" dirty="0"/>
              <a:t>Reflexní pracovník</a:t>
            </a:r>
          </a:p>
          <a:p>
            <a:pPr lvl="2">
              <a:spcAft>
                <a:spcPts val="1200"/>
              </a:spcAft>
            </a:pPr>
            <a:r>
              <a:rPr lang="cs-CZ" altLang="cs-CZ" sz="2400" dirty="0"/>
              <a:t>Socioterapeut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(</a:t>
            </a:r>
            <a:r>
              <a:rPr lang="cs-CZ" altLang="cs-CZ" sz="2400" dirty="0"/>
              <a:t>viz socioterapie, revize výkonů KpA 2.3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 lvl="2">
              <a:spcAft>
                <a:spcPts val="1200"/>
              </a:spcAft>
            </a:pPr>
            <a:r>
              <a:rPr lang="cs-CZ" altLang="cs-CZ" sz="2400" dirty="0"/>
              <a:t>Odborný garant, supervizor</a:t>
            </a:r>
          </a:p>
          <a:p>
            <a:pPr lvl="2">
              <a:spcAft>
                <a:spcPts val="1200"/>
              </a:spcAft>
            </a:pPr>
            <a:endParaRPr lang="cs-CZ" altLang="cs-CZ" sz="2400" dirty="0"/>
          </a:p>
          <a:p>
            <a:pPr lvl="2">
              <a:spcAft>
                <a:spcPts val="1200"/>
              </a:spcAft>
            </a:pPr>
            <a:endParaRPr lang="cs-CZ" altLang="cs-CZ" sz="2400" dirty="0"/>
          </a:p>
          <a:p>
            <a:pPr lvl="2" eaLnBrk="1" hangingPunct="1">
              <a:spcAft>
                <a:spcPts val="1200"/>
              </a:spcAft>
            </a:pPr>
            <a:endParaRPr lang="cs-CZ" altLang="cs-CZ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3BA18E-3626-4F24-94C3-B73B947C604B}"/>
              </a:ext>
            </a:extLst>
          </p:cNvPr>
          <p:cNvSpPr txBox="1"/>
          <p:nvPr/>
        </p:nvSpPr>
        <p:spPr>
          <a:xfrm>
            <a:off x="5734586" y="3465513"/>
            <a:ext cx="2200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2B8FCE"/>
                </a:solidFill>
              </a:rPr>
              <a:t>DEFINICE</a:t>
            </a:r>
            <a:endParaRPr lang="en-GB" sz="2400" b="1" dirty="0">
              <a:solidFill>
                <a:srgbClr val="2B8FCE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FF104E-EF6B-4542-98CC-D2B504FB6703}"/>
              </a:ext>
            </a:extLst>
          </p:cNvPr>
          <p:cNvSpPr txBox="1"/>
          <p:nvPr/>
        </p:nvSpPr>
        <p:spPr>
          <a:xfrm>
            <a:off x="6191786" y="4565057"/>
            <a:ext cx="1743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2B8FCE"/>
                </a:solidFill>
              </a:rPr>
              <a:t>SUBSTITUCE</a:t>
            </a:r>
            <a:endParaRPr lang="en-GB" sz="2400" b="1" dirty="0">
              <a:solidFill>
                <a:srgbClr val="2B8FCE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87F880-325D-4FC9-BE4E-278801526961}"/>
              </a:ext>
            </a:extLst>
          </p:cNvPr>
          <p:cNvSpPr txBox="1"/>
          <p:nvPr/>
        </p:nvSpPr>
        <p:spPr>
          <a:xfrm>
            <a:off x="6191786" y="5203784"/>
            <a:ext cx="1962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2B8FCE"/>
                </a:solidFill>
              </a:rPr>
              <a:t>SPECIFIKACE</a:t>
            </a:r>
            <a:endParaRPr lang="en-GB" sz="2400" b="1" dirty="0">
              <a:solidFill>
                <a:srgbClr val="2B8FCE"/>
              </a:solidFill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6C261725-E416-4B4C-BC57-3B2F6F06AB8B}"/>
              </a:ext>
            </a:extLst>
          </p:cNvPr>
          <p:cNvSpPr/>
          <p:nvPr/>
        </p:nvSpPr>
        <p:spPr>
          <a:xfrm>
            <a:off x="5434885" y="3296992"/>
            <a:ext cx="384890" cy="89400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2B4A20-5246-42E3-BA72-C2CBE46C09EA}"/>
              </a:ext>
            </a:extLst>
          </p:cNvPr>
          <p:cNvSpPr txBox="1"/>
          <p:nvPr/>
        </p:nvSpPr>
        <p:spPr>
          <a:xfrm>
            <a:off x="1852411" y="2649023"/>
            <a:ext cx="1962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2B8FCE"/>
                </a:solidFill>
              </a:rPr>
              <a:t>SPECIFIKACE</a:t>
            </a:r>
            <a:endParaRPr lang="en-GB" sz="2400" b="1" dirty="0">
              <a:solidFill>
                <a:srgbClr val="2B8F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4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 err="1"/>
              <a:t>Výstupy</a:t>
            </a:r>
            <a:r>
              <a:rPr lang="en-GB" altLang="cs-CZ" dirty="0"/>
              <a:t> </a:t>
            </a:r>
            <a:r>
              <a:rPr lang="en-GB" altLang="cs-CZ" dirty="0" err="1"/>
              <a:t>pilotáže</a:t>
            </a:r>
            <a:r>
              <a:rPr lang="cs-CZ" altLang="cs-CZ" dirty="0"/>
              <a:t> (2)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354479" y="2603177"/>
            <a:ext cx="8428913" cy="3005363"/>
          </a:xfrm>
        </p:spPr>
        <p:txBody>
          <a:bodyPr/>
          <a:lstStyle/>
          <a:p>
            <a:pPr marL="457200" indent="-457200" eaLnBrk="1" hangingPunct="1">
              <a:buAutoNum type="arabicPeriod"/>
            </a:pP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Metodika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zařazení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pracovníků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do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profesní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klasifikace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přiřazení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přepočtených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mezd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k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benchmarkingovým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mediánům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kvartilům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ISPV,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identifikace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specifických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</a:t>
            </a:r>
            <a:endParaRPr lang="en-GB" altLang="cs-CZ" sz="2000" b="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cs-CZ" sz="2000" dirty="0" err="1"/>
              <a:t>Přehled</a:t>
            </a:r>
            <a:r>
              <a:rPr lang="en-GB" altLang="cs-CZ" sz="2000" dirty="0"/>
              <a:t> o </a:t>
            </a:r>
            <a:r>
              <a:rPr lang="en-GB" altLang="cs-CZ" sz="2000" dirty="0" err="1"/>
              <a:t>mzdových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relacích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mezi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pracovními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pozicemi</a:t>
            </a:r>
            <a:r>
              <a:rPr lang="en-GB" altLang="cs-CZ" sz="2000" dirty="0"/>
              <a:t> </a:t>
            </a:r>
            <a:br>
              <a:rPr lang="en-GB" altLang="cs-CZ" sz="2000" dirty="0"/>
            </a:br>
            <a:r>
              <a:rPr lang="en-GB" altLang="cs-CZ" sz="2000" dirty="0"/>
              <a:t>v </a:t>
            </a:r>
            <a:r>
              <a:rPr lang="en-GB" altLang="cs-CZ" sz="2000" dirty="0" err="1"/>
              <a:t>adiktologických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službách</a:t>
            </a:r>
            <a:r>
              <a:rPr lang="en-GB" altLang="cs-CZ" sz="2000" dirty="0"/>
              <a:t> (</a:t>
            </a:r>
            <a:r>
              <a:rPr lang="en-GB" altLang="cs-CZ" sz="2000" dirty="0" err="1"/>
              <a:t>mzdám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uvedeným</a:t>
            </a:r>
            <a:r>
              <a:rPr lang="en-GB" altLang="cs-CZ" sz="2000" dirty="0"/>
              <a:t> v DŘ RVKPP) a s</a:t>
            </a:r>
            <a:r>
              <a:rPr lang="cs-CZ" altLang="cs-CZ" sz="2000" dirty="0"/>
              <a:t>rovnateln</a:t>
            </a:r>
            <a:r>
              <a:rPr lang="en-GB" altLang="cs-CZ" sz="2000" dirty="0" err="1"/>
              <a:t>ými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pozicemi</a:t>
            </a:r>
            <a:r>
              <a:rPr lang="en-GB" altLang="cs-CZ" sz="2000" dirty="0"/>
              <a:t> v </a:t>
            </a:r>
            <a:r>
              <a:rPr lang="en-GB" altLang="cs-CZ" sz="2000" dirty="0" err="1"/>
              <a:t>ekonomice</a:t>
            </a:r>
            <a:r>
              <a:rPr lang="en-GB" altLang="cs-CZ" sz="2000" dirty="0"/>
              <a:t> ČR</a:t>
            </a:r>
          </a:p>
          <a:p>
            <a:pPr marL="457200" indent="-457200" eaLnBrk="1" hangingPunct="1">
              <a:buAutoNum type="arabicPeriod"/>
            </a:pP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Vytvoření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seznamu</a:t>
            </a:r>
            <a:r>
              <a:rPr lang="cs-CZ" altLang="cs-CZ" sz="2000" b="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katalogu</a:t>
            </a:r>
            <a:r>
              <a:rPr lang="cs-CZ" altLang="cs-CZ" sz="20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pracovních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b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adiktologických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službách</a:t>
            </a:r>
            <a:endParaRPr lang="en-GB" altLang="cs-CZ" sz="2000" b="0" dirty="0"/>
          </a:p>
          <a:p>
            <a:pPr marL="457200" indent="-457200" eaLnBrk="1" hangingPunct="1">
              <a:buAutoNum type="arabicPeriod"/>
            </a:pPr>
            <a:endParaRPr lang="cs-CZ" altLang="cs-CZ" sz="2000" dirty="0"/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082145"/>
            <a:ext cx="2714723" cy="56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5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Mzdové</a:t>
            </a:r>
            <a:r>
              <a:rPr lang="en-GB" dirty="0"/>
              <a:t>/</a:t>
            </a:r>
            <a:r>
              <a:rPr lang="en-GB" dirty="0" err="1"/>
              <a:t>platové</a:t>
            </a:r>
            <a:r>
              <a:rPr lang="en-GB" dirty="0"/>
              <a:t> relace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278A8D3-3F34-49E0-8F25-75B44B5C98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20912"/>
            <a:ext cx="9165663" cy="3900488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C5537F79-2687-4CFB-B184-FE014C160E25}"/>
              </a:ext>
            </a:extLst>
          </p:cNvPr>
          <p:cNvSpPr/>
          <p:nvPr/>
        </p:nvSpPr>
        <p:spPr>
          <a:xfrm>
            <a:off x="6604000" y="3319066"/>
            <a:ext cx="368300" cy="2928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82B8EC69-3777-4D8E-B936-4FC59E0F9869}"/>
              </a:ext>
            </a:extLst>
          </p:cNvPr>
          <p:cNvSpPr/>
          <p:nvPr/>
        </p:nvSpPr>
        <p:spPr>
          <a:xfrm>
            <a:off x="6604000" y="5147866"/>
            <a:ext cx="368300" cy="2928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4DCD4A32-9E03-43AA-B84C-DA4CE06F300E}"/>
              </a:ext>
            </a:extLst>
          </p:cNvPr>
          <p:cNvSpPr/>
          <p:nvPr/>
        </p:nvSpPr>
        <p:spPr>
          <a:xfrm>
            <a:off x="6604000" y="3941366"/>
            <a:ext cx="368300" cy="2928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4E50729C-2FF2-458C-BD93-086C4C42A9A1}"/>
              </a:ext>
            </a:extLst>
          </p:cNvPr>
          <p:cNvSpPr/>
          <p:nvPr/>
        </p:nvSpPr>
        <p:spPr>
          <a:xfrm>
            <a:off x="6604000" y="4271566"/>
            <a:ext cx="368300" cy="2928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1D510D9B-4589-4A61-91DD-068848455CF2}"/>
              </a:ext>
            </a:extLst>
          </p:cNvPr>
          <p:cNvSpPr/>
          <p:nvPr/>
        </p:nvSpPr>
        <p:spPr>
          <a:xfrm>
            <a:off x="6616700" y="5465366"/>
            <a:ext cx="368300" cy="2928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6961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Mzdové</a:t>
            </a:r>
            <a:r>
              <a:rPr lang="en-GB" dirty="0"/>
              <a:t>/</a:t>
            </a:r>
            <a:r>
              <a:rPr lang="en-GB" dirty="0" err="1"/>
              <a:t>platové</a:t>
            </a:r>
            <a:r>
              <a:rPr lang="en-GB" dirty="0"/>
              <a:t> relace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39413BD-F0BB-4BB8-B44B-FC1CF8B58811}"/>
              </a:ext>
            </a:extLst>
          </p:cNvPr>
          <p:cNvSpPr txBox="1">
            <a:spLocks/>
          </p:cNvSpPr>
          <p:nvPr/>
        </p:nvSpPr>
        <p:spPr bwMode="auto">
          <a:xfrm>
            <a:off x="477612" y="2245787"/>
            <a:ext cx="8390276" cy="300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Tx/>
              <a:buNone/>
              <a:defRPr sz="25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266700" indent="-2667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449263" indent="-18256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714375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600" dirty="0"/>
          </a:p>
          <a:p>
            <a:pPr marL="0" lvl="2" indent="0">
              <a:spcAft>
                <a:spcPts val="600"/>
              </a:spcAft>
              <a:buNone/>
            </a:pPr>
            <a:r>
              <a:rPr lang="cs-CZ" altLang="cs-CZ" sz="2400" b="1" dirty="0"/>
              <a:t>Nepřímá péče:</a:t>
            </a:r>
          </a:p>
          <a:p>
            <a:pPr lvl="2">
              <a:spcAft>
                <a:spcPts val="600"/>
              </a:spcAft>
            </a:pPr>
            <a:r>
              <a:rPr lang="en-GB" altLang="cs-CZ" sz="2000" dirty="0" err="1"/>
              <a:t>Personální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pracovníci</a:t>
            </a:r>
            <a:r>
              <a:rPr lang="en-GB" altLang="cs-CZ" sz="2000" dirty="0"/>
              <a:t> a </a:t>
            </a:r>
            <a:r>
              <a:rPr lang="en-GB" altLang="cs-CZ" sz="2000" dirty="0" err="1"/>
              <a:t>mzdoví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účetní</a:t>
            </a:r>
            <a:endParaRPr lang="cs-CZ" altLang="cs-CZ" sz="2000" dirty="0"/>
          </a:p>
          <a:p>
            <a:pPr lvl="2">
              <a:spcAft>
                <a:spcPts val="600"/>
              </a:spcAft>
            </a:pPr>
            <a:r>
              <a:rPr lang="en-GB" altLang="cs-CZ" sz="2000" dirty="0" err="1"/>
              <a:t>Pracovníci</a:t>
            </a:r>
            <a:r>
              <a:rPr lang="en-GB" altLang="cs-CZ" sz="2000" dirty="0"/>
              <a:t> PR, </a:t>
            </a:r>
            <a:r>
              <a:rPr lang="en-GB" altLang="cs-CZ" sz="2000" dirty="0" err="1"/>
              <a:t>grafici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propagačních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či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informačních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materialů</a:t>
            </a:r>
            <a:r>
              <a:rPr lang="en-GB" altLang="cs-CZ" sz="2000" dirty="0"/>
              <a:t>, </a:t>
            </a:r>
            <a:r>
              <a:rPr lang="en-GB" altLang="cs-CZ" sz="2000" dirty="0" err="1"/>
              <a:t>redaktoři</a:t>
            </a:r>
            <a:endParaRPr lang="en-GB" altLang="cs-CZ" sz="2000" dirty="0"/>
          </a:p>
          <a:p>
            <a:pPr lvl="2">
              <a:spcAft>
                <a:spcPts val="600"/>
              </a:spcAft>
            </a:pPr>
            <a:r>
              <a:rPr lang="en-GB" altLang="cs-CZ" sz="2000" dirty="0" err="1"/>
              <a:t>Provozní</a:t>
            </a:r>
            <a:r>
              <a:rPr lang="en-GB" altLang="cs-CZ" sz="2000" dirty="0"/>
              <a:t> (</a:t>
            </a:r>
            <a:r>
              <a:rPr lang="en-GB" altLang="cs-CZ" sz="2000" dirty="0" err="1"/>
              <a:t>administrativní</a:t>
            </a:r>
            <a:r>
              <a:rPr lang="en-GB" altLang="cs-CZ" sz="2000" dirty="0"/>
              <a:t>) </a:t>
            </a:r>
            <a:r>
              <a:rPr lang="en-GB" altLang="cs-CZ" sz="2000" dirty="0" err="1"/>
              <a:t>pracovníci</a:t>
            </a:r>
            <a:endParaRPr lang="en-GB" altLang="cs-CZ" sz="2000" dirty="0"/>
          </a:p>
          <a:p>
            <a:pPr lvl="2">
              <a:spcAft>
                <a:spcPts val="600"/>
              </a:spcAft>
            </a:pPr>
            <a:r>
              <a:rPr lang="en-GB" altLang="cs-CZ" sz="2000" dirty="0" err="1"/>
              <a:t>Pracovníci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správy</a:t>
            </a:r>
            <a:r>
              <a:rPr lang="en-GB" altLang="cs-CZ" sz="2000" dirty="0"/>
              <a:t> a </a:t>
            </a:r>
            <a:r>
              <a:rPr lang="en-GB" altLang="cs-CZ" sz="2000" dirty="0" err="1"/>
              <a:t>údržby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budov</a:t>
            </a:r>
            <a:endParaRPr lang="en-GB" altLang="cs-CZ" sz="2000" dirty="0"/>
          </a:p>
          <a:p>
            <a:pPr lvl="2">
              <a:spcAft>
                <a:spcPts val="600"/>
              </a:spcAft>
            </a:pPr>
            <a:r>
              <a:rPr lang="en-GB" altLang="cs-CZ" sz="2000" dirty="0" err="1"/>
              <a:t>Fakturanti</a:t>
            </a:r>
            <a:r>
              <a:rPr lang="en-GB" altLang="cs-CZ" sz="2000" dirty="0"/>
              <a:t>, </a:t>
            </a:r>
            <a:r>
              <a:rPr lang="en-GB" altLang="cs-CZ" sz="2000" dirty="0" err="1"/>
              <a:t>účetní</a:t>
            </a:r>
            <a:r>
              <a:rPr lang="cs-CZ" altLang="cs-CZ" sz="2000" dirty="0"/>
              <a:t>, pokladníci</a:t>
            </a:r>
          </a:p>
          <a:p>
            <a:pPr lvl="2">
              <a:spcAft>
                <a:spcPts val="600"/>
              </a:spcAft>
            </a:pPr>
            <a:r>
              <a:rPr lang="en-GB" altLang="cs-CZ" sz="2000" dirty="0"/>
              <a:t>IT </a:t>
            </a:r>
            <a:r>
              <a:rPr lang="en-GB" altLang="cs-CZ" sz="2000" dirty="0" err="1" smtClean="0"/>
              <a:t>pracovníci</a:t>
            </a:r>
            <a:r>
              <a:rPr lang="cs-CZ" altLang="cs-CZ" sz="2000" dirty="0" smtClean="0"/>
              <a:t>, weboví administrátoři </a:t>
            </a:r>
            <a:endParaRPr lang="cs-CZ" altLang="cs-CZ" sz="2000" dirty="0"/>
          </a:p>
          <a:p>
            <a:pPr lvl="2">
              <a:spcAft>
                <a:spcPts val="600"/>
              </a:spcAft>
            </a:pPr>
            <a:r>
              <a:rPr lang="cs-CZ" altLang="cs-CZ" sz="2000" dirty="0"/>
              <a:t>…</a:t>
            </a:r>
            <a:endParaRPr lang="en-GB" altLang="cs-CZ" sz="2000" dirty="0"/>
          </a:p>
          <a:p>
            <a:pPr marL="2743200" lvl="6" indent="0">
              <a:spcAft>
                <a:spcPts val="1200"/>
              </a:spcAft>
              <a:buNone/>
            </a:pPr>
            <a:endParaRPr lang="en-GB" altLang="cs-CZ" sz="1600" dirty="0"/>
          </a:p>
          <a:p>
            <a:pPr lvl="2">
              <a:spcAft>
                <a:spcPts val="1200"/>
              </a:spcAft>
            </a:pPr>
            <a:endParaRPr lang="cs-CZ" altLang="cs-CZ" sz="1600" dirty="0"/>
          </a:p>
          <a:p>
            <a:pPr lvl="2">
              <a:spcAft>
                <a:spcPts val="1200"/>
              </a:spcAft>
            </a:pPr>
            <a:endParaRPr lang="cs-CZ" altLang="cs-CZ" sz="1600" dirty="0"/>
          </a:p>
          <a:p>
            <a:pPr lvl="2">
              <a:spcAft>
                <a:spcPts val="1200"/>
              </a:spcAft>
            </a:pPr>
            <a:endParaRPr lang="cs-CZ" altLang="cs-CZ" sz="1600" dirty="0"/>
          </a:p>
          <a:p>
            <a:pPr lvl="2">
              <a:spcAft>
                <a:spcPts val="1200"/>
              </a:spcAft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6866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Obsah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BC0EFDF7-BF8E-4AAC-8275-1C9B3CCFBF2D}"/>
              </a:ext>
            </a:extLst>
          </p:cNvPr>
          <p:cNvSpPr txBox="1">
            <a:spLocks/>
          </p:cNvSpPr>
          <p:nvPr/>
        </p:nvSpPr>
        <p:spPr bwMode="auto">
          <a:xfrm>
            <a:off x="605462" y="2390089"/>
            <a:ext cx="8390276" cy="300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Tx/>
              <a:buNone/>
              <a:defRPr sz="25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266700" indent="-2667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449263" indent="-18256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714375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800" dirty="0"/>
          </a:p>
          <a:p>
            <a:pPr lvl="2">
              <a:spcAft>
                <a:spcPts val="1200"/>
              </a:spcAft>
            </a:pPr>
            <a:r>
              <a:rPr lang="cs-CZ" b="0" dirty="0"/>
              <a:t>Analýza struktury nákladů (2016-2018)</a:t>
            </a:r>
            <a:endParaRPr lang="en-GB" b="0" dirty="0"/>
          </a:p>
          <a:p>
            <a:pPr lvl="3">
              <a:spcAft>
                <a:spcPts val="1200"/>
              </a:spcAft>
            </a:pPr>
            <a:r>
              <a:rPr lang="en-GB" sz="1800" dirty="0" err="1"/>
              <a:t>Zahrnuté</a:t>
            </a:r>
            <a:r>
              <a:rPr lang="en-GB" sz="1800" dirty="0"/>
              <a:t> </a:t>
            </a:r>
            <a:r>
              <a:rPr lang="en-GB" sz="1800" dirty="0" err="1"/>
              <a:t>typy</a:t>
            </a:r>
            <a:r>
              <a:rPr lang="en-GB" sz="1800" dirty="0"/>
              <a:t> </a:t>
            </a:r>
            <a:r>
              <a:rPr lang="en-GB" sz="1800" dirty="0" err="1"/>
              <a:t>služeb</a:t>
            </a:r>
            <a:endParaRPr lang="en-GB" sz="1800" dirty="0"/>
          </a:p>
          <a:p>
            <a:pPr lvl="3">
              <a:spcAft>
                <a:spcPts val="1200"/>
              </a:spcAft>
            </a:pPr>
            <a:r>
              <a:rPr lang="en-GB" sz="1800" b="0" dirty="0" err="1"/>
              <a:t>Struktura</a:t>
            </a:r>
            <a:r>
              <a:rPr lang="en-GB" sz="1800" b="0" dirty="0"/>
              <a:t> </a:t>
            </a:r>
            <a:r>
              <a:rPr lang="cs-CZ" sz="1800" dirty="0"/>
              <a:t>nákladů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</a:t>
            </a:r>
            <a:r>
              <a:rPr lang="en-GB" sz="1800" dirty="0" err="1"/>
              <a:t>typu</a:t>
            </a:r>
            <a:r>
              <a:rPr lang="en-GB" sz="1800" dirty="0"/>
              <a:t> </a:t>
            </a:r>
            <a:r>
              <a:rPr lang="en-GB" sz="1800" dirty="0" err="1"/>
              <a:t>poskytované</a:t>
            </a:r>
            <a:r>
              <a:rPr lang="en-GB" sz="1800" dirty="0"/>
              <a:t> </a:t>
            </a:r>
            <a:r>
              <a:rPr lang="en-GB" sz="1800" dirty="0" err="1"/>
              <a:t>služby</a:t>
            </a:r>
            <a:endParaRPr lang="en-GB" sz="1800" b="0" dirty="0"/>
          </a:p>
          <a:p>
            <a:pPr lvl="2">
              <a:spcAft>
                <a:spcPts val="1200"/>
              </a:spcAft>
            </a:pPr>
            <a:r>
              <a:rPr lang="cs-CZ" b="0" dirty="0"/>
              <a:t>Pilotáž mzdového benchmarkingu (2018)</a:t>
            </a:r>
            <a:endParaRPr lang="en-GB" b="0" dirty="0"/>
          </a:p>
          <a:p>
            <a:pPr lvl="3">
              <a:spcAft>
                <a:spcPts val="1200"/>
              </a:spcAft>
            </a:pPr>
            <a:r>
              <a:rPr lang="en-GB" sz="1800" dirty="0"/>
              <a:t>ISPV, ISCO</a:t>
            </a:r>
          </a:p>
          <a:p>
            <a:pPr lvl="3">
              <a:spcAft>
                <a:spcPts val="1200"/>
              </a:spcAft>
            </a:pPr>
            <a:r>
              <a:rPr lang="en-GB" sz="1800" b="0" dirty="0" err="1"/>
              <a:t>Cílové</a:t>
            </a:r>
            <a:r>
              <a:rPr lang="en-GB" sz="1800" b="0" dirty="0"/>
              <a:t> </a:t>
            </a:r>
            <a:r>
              <a:rPr lang="en-GB" sz="1800" b="0" dirty="0" err="1"/>
              <a:t>skupiny</a:t>
            </a:r>
            <a:endParaRPr lang="en-GB" sz="1800" b="0" dirty="0"/>
          </a:p>
          <a:p>
            <a:pPr lvl="3">
              <a:spcAft>
                <a:spcPts val="1200"/>
              </a:spcAft>
            </a:pPr>
            <a:r>
              <a:rPr lang="en-GB" sz="1800" dirty="0" err="1"/>
              <a:t>Výstupy</a:t>
            </a:r>
            <a:r>
              <a:rPr lang="en-GB" sz="1800" dirty="0"/>
              <a:t> </a:t>
            </a:r>
            <a:endParaRPr lang="cs-CZ" sz="1800" b="0" dirty="0"/>
          </a:p>
          <a:p>
            <a:pPr marL="0" lvl="2" indent="0">
              <a:spcAft>
                <a:spcPts val="1200"/>
              </a:spcAft>
              <a:buNone/>
            </a:pPr>
            <a:endParaRPr lang="en-GB" altLang="cs-CZ" dirty="0"/>
          </a:p>
          <a:p>
            <a:pPr marL="2743200" lvl="6" indent="0">
              <a:spcAft>
                <a:spcPts val="1200"/>
              </a:spcAft>
              <a:buNone/>
            </a:pPr>
            <a:endParaRPr lang="en-GB" alt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>
              <a:spcAft>
                <a:spcPts val="1200"/>
              </a:spcAft>
            </a:pPr>
            <a:endParaRPr lang="cs-CZ" altLang="cs-CZ" dirty="0"/>
          </a:p>
          <a:p>
            <a:pPr lvl="2">
              <a:spcAft>
                <a:spcPts val="1200"/>
              </a:spcAft>
            </a:pPr>
            <a:endParaRPr lang="cs-CZ" altLang="cs-CZ" dirty="0"/>
          </a:p>
          <a:p>
            <a:pPr lvl="2">
              <a:spcAft>
                <a:spcPts val="1200"/>
              </a:spcAft>
            </a:pPr>
            <a:endParaRPr lang="cs-CZ" altLang="cs-CZ" dirty="0"/>
          </a:p>
          <a:p>
            <a:pPr lvl="2">
              <a:spcAft>
                <a:spcPts val="1200"/>
              </a:spcAft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050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 err="1"/>
              <a:t>Výstupy</a:t>
            </a:r>
            <a:r>
              <a:rPr lang="en-GB" altLang="cs-CZ" dirty="0"/>
              <a:t> </a:t>
            </a:r>
            <a:r>
              <a:rPr lang="en-GB" altLang="cs-CZ" dirty="0" err="1"/>
              <a:t>pilotáže</a:t>
            </a:r>
            <a:r>
              <a:rPr lang="cs-CZ" altLang="cs-CZ" dirty="0"/>
              <a:t> (</a:t>
            </a:r>
            <a:r>
              <a:rPr lang="en-GB" altLang="cs-CZ" dirty="0"/>
              <a:t>3</a:t>
            </a:r>
            <a:r>
              <a:rPr lang="cs-CZ" altLang="cs-CZ" dirty="0"/>
              <a:t>)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354479" y="2603177"/>
            <a:ext cx="8428913" cy="3005363"/>
          </a:xfrm>
        </p:spPr>
        <p:txBody>
          <a:bodyPr/>
          <a:lstStyle/>
          <a:p>
            <a:pPr marL="457200" indent="-457200" eaLnBrk="1" hangingPunct="1">
              <a:buAutoNum type="arabicPeriod"/>
            </a:pP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Metodika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zařazení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pracovníků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do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profesní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klasifikace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přiřazení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přepočtených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mezd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k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benchmarkingovým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mediánům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kvartilům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ISPV,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identifikace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specifických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</a:t>
            </a:r>
            <a:endParaRPr lang="en-GB" altLang="cs-CZ" sz="2000" b="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Přehled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mzdových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relacích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mezi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pracovními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pozicemi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b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adiktologických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službách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mzdám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uvedeným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v DŘ RVKPP) a s</a:t>
            </a:r>
            <a:r>
              <a:rPr lang="cs-CZ" altLang="cs-CZ" sz="2000" b="0" dirty="0">
                <a:solidFill>
                  <a:schemeClr val="bg1">
                    <a:lumMod val="50000"/>
                  </a:schemeClr>
                </a:solidFill>
              </a:rPr>
              <a:t>rovnatel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nými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pozicemi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v </a:t>
            </a:r>
            <a:r>
              <a:rPr lang="en-GB" altLang="cs-CZ" sz="2000" b="0" dirty="0" err="1">
                <a:solidFill>
                  <a:schemeClr val="bg1">
                    <a:lumMod val="50000"/>
                  </a:schemeClr>
                </a:solidFill>
              </a:rPr>
              <a:t>ekonomice</a:t>
            </a:r>
            <a:r>
              <a:rPr lang="en-GB" altLang="cs-CZ" sz="2000" b="0" dirty="0">
                <a:solidFill>
                  <a:schemeClr val="bg1">
                    <a:lumMod val="50000"/>
                  </a:schemeClr>
                </a:solidFill>
              </a:rPr>
              <a:t> ČR</a:t>
            </a:r>
          </a:p>
          <a:p>
            <a:pPr marL="457200" indent="-457200" eaLnBrk="1" hangingPunct="1">
              <a:buAutoNum type="arabicPeriod"/>
            </a:pPr>
            <a:r>
              <a:rPr lang="en-GB" altLang="cs-CZ" sz="2000" dirty="0" err="1"/>
              <a:t>Vytvoření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seznamu</a:t>
            </a:r>
            <a:r>
              <a:rPr lang="cs-CZ" altLang="cs-CZ" sz="2000" dirty="0"/>
              <a:t> (</a:t>
            </a:r>
            <a:r>
              <a:rPr lang="en-GB" altLang="cs-CZ" sz="2000" dirty="0" err="1"/>
              <a:t>katalogu</a:t>
            </a:r>
            <a:r>
              <a:rPr lang="cs-CZ" altLang="cs-CZ" sz="2000" dirty="0"/>
              <a:t>)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pracovních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pozic</a:t>
            </a:r>
            <a:r>
              <a:rPr lang="en-GB" altLang="cs-CZ" sz="2000" dirty="0"/>
              <a:t> </a:t>
            </a:r>
            <a:br>
              <a:rPr lang="en-GB" altLang="cs-CZ" sz="2000" dirty="0"/>
            </a:br>
            <a:r>
              <a:rPr lang="en-GB" altLang="cs-CZ" sz="2000" dirty="0"/>
              <a:t>v </a:t>
            </a:r>
            <a:r>
              <a:rPr lang="en-GB" altLang="cs-CZ" sz="2000" dirty="0" err="1"/>
              <a:t>adiktologických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službách</a:t>
            </a:r>
            <a:endParaRPr lang="en-GB" altLang="cs-CZ" sz="2000" dirty="0"/>
          </a:p>
          <a:p>
            <a:pPr marL="457200" indent="-457200" eaLnBrk="1" hangingPunct="1">
              <a:buAutoNum type="arabicPeriod"/>
            </a:pPr>
            <a:endParaRPr lang="en-GB" altLang="cs-CZ" sz="2000" b="0" dirty="0"/>
          </a:p>
          <a:p>
            <a:pPr marL="457200" indent="-457200" eaLnBrk="1" hangingPunct="1">
              <a:buAutoNum type="arabicPeriod"/>
            </a:pPr>
            <a:endParaRPr lang="cs-CZ" altLang="cs-CZ" sz="2000" dirty="0"/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082145"/>
            <a:ext cx="2714723" cy="56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7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100078" y="0"/>
            <a:ext cx="8340136" cy="2163600"/>
          </a:xfrm>
        </p:spPr>
        <p:txBody>
          <a:bodyPr/>
          <a:lstStyle/>
          <a:p>
            <a:r>
              <a:rPr lang="en-GB" altLang="cs-CZ" sz="3400" dirty="0" err="1"/>
              <a:t>Seznam</a:t>
            </a:r>
            <a:r>
              <a:rPr lang="en-GB" altLang="cs-CZ" sz="3400" dirty="0"/>
              <a:t> </a:t>
            </a:r>
            <a:r>
              <a:rPr lang="en-GB" altLang="cs-CZ" sz="3400" dirty="0" err="1"/>
              <a:t>prac</a:t>
            </a:r>
            <a:r>
              <a:rPr lang="cs-CZ" altLang="cs-CZ" sz="3400" dirty="0"/>
              <a:t>ovních p</a:t>
            </a:r>
            <a:r>
              <a:rPr lang="en-GB" altLang="cs-CZ" sz="3400" dirty="0" err="1"/>
              <a:t>ozic</a:t>
            </a:r>
            <a:r>
              <a:rPr lang="cs-CZ" altLang="cs-CZ" sz="3400" dirty="0"/>
              <a:t>/zaměstnání </a:t>
            </a:r>
            <a:br>
              <a:rPr lang="cs-CZ" altLang="cs-CZ" sz="3400" dirty="0"/>
            </a:br>
            <a:r>
              <a:rPr lang="en-GB" altLang="cs-CZ" sz="3400" dirty="0"/>
              <a:t>v </a:t>
            </a:r>
            <a:r>
              <a:rPr lang="en-GB" altLang="cs-CZ" sz="3400" dirty="0" err="1"/>
              <a:t>adiktologických</a:t>
            </a:r>
            <a:r>
              <a:rPr lang="en-GB" altLang="cs-CZ" sz="3400" dirty="0"/>
              <a:t> </a:t>
            </a:r>
            <a:r>
              <a:rPr lang="en-GB" altLang="cs-CZ" sz="3400" dirty="0" err="1"/>
              <a:t>službách</a:t>
            </a:r>
            <a:r>
              <a:rPr lang="en-GB" altLang="cs-CZ" sz="3400" dirty="0"/>
              <a:t> </a:t>
            </a:r>
            <a:endParaRPr lang="cs-CZ" altLang="cs-CZ" sz="3400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082145"/>
            <a:ext cx="2714723" cy="562711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222D5D06-8750-4CCE-9485-3D3A6726B6C3}"/>
              </a:ext>
            </a:extLst>
          </p:cNvPr>
          <p:cNvSpPr txBox="1">
            <a:spLocks/>
          </p:cNvSpPr>
          <p:nvPr/>
        </p:nvSpPr>
        <p:spPr bwMode="auto">
          <a:xfrm>
            <a:off x="124930" y="2229531"/>
            <a:ext cx="9387369" cy="300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Tx/>
              <a:buNone/>
              <a:defRPr sz="25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266700" indent="-2667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4"/>
              </a:buBlip>
              <a:defRPr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449263" indent="-18256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4"/>
              </a:buBlip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714375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600" dirty="0"/>
          </a:p>
          <a:p>
            <a:pPr lvl="2">
              <a:spcAft>
                <a:spcPts val="600"/>
              </a:spcAft>
            </a:pPr>
            <a:r>
              <a:rPr lang="cs-CZ" altLang="cs-CZ" sz="2000" dirty="0"/>
              <a:t>52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skupin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profesí</a:t>
            </a:r>
            <a:r>
              <a:rPr lang="en-GB" altLang="cs-CZ" sz="2000" dirty="0"/>
              <a:t> </a:t>
            </a:r>
            <a:r>
              <a:rPr lang="en-GB" altLang="cs-CZ" sz="2000" b="0" dirty="0"/>
              <a:t>v </a:t>
            </a:r>
            <a:r>
              <a:rPr lang="en-GB" altLang="cs-CZ" sz="2000" b="0" dirty="0" err="1"/>
              <a:t>adiktologických</a:t>
            </a:r>
            <a:r>
              <a:rPr lang="en-GB" altLang="cs-CZ" sz="2000" b="0" dirty="0"/>
              <a:t> </a:t>
            </a:r>
            <a:r>
              <a:rPr lang="en-GB" altLang="cs-CZ" sz="2000" b="0" dirty="0" err="1"/>
              <a:t>službách</a:t>
            </a:r>
            <a:r>
              <a:rPr lang="en-GB" altLang="cs-CZ" sz="2000" b="0" dirty="0"/>
              <a:t> </a:t>
            </a:r>
            <a:r>
              <a:rPr lang="cs-CZ" altLang="cs-CZ" sz="2000" b="0" dirty="0"/>
              <a:t>(přímá i nepřímá péče) </a:t>
            </a:r>
            <a:br>
              <a:rPr lang="cs-CZ" altLang="cs-CZ" sz="2000" b="0" dirty="0"/>
            </a:br>
            <a:r>
              <a:rPr lang="en-GB" altLang="cs-CZ" sz="2000" b="0" dirty="0" err="1"/>
              <a:t>na</a:t>
            </a:r>
            <a:r>
              <a:rPr lang="en-GB" altLang="cs-CZ" sz="2000" b="0" dirty="0"/>
              <a:t> </a:t>
            </a:r>
            <a:r>
              <a:rPr lang="en-GB" altLang="cs-CZ" sz="2000" b="0" dirty="0" err="1"/>
              <a:t>úrovni</a:t>
            </a:r>
            <a:r>
              <a:rPr lang="en-GB" altLang="cs-CZ" sz="2000" b="0" dirty="0"/>
              <a:t> 4místného CZ-ISCO</a:t>
            </a:r>
            <a:r>
              <a:rPr lang="cs-CZ" altLang="cs-CZ" sz="2000" b="0" dirty="0"/>
              <a:t> (Př. „2269 Specialisté v oblasti zdravotnictví j.n.“</a:t>
            </a:r>
            <a:r>
              <a:rPr lang="en-GB" altLang="cs-CZ" sz="2000" b="0" dirty="0"/>
              <a:t>)</a:t>
            </a:r>
            <a:endParaRPr lang="cs-CZ" altLang="cs-CZ" sz="2000" dirty="0"/>
          </a:p>
          <a:p>
            <a:pPr lvl="2">
              <a:spcAft>
                <a:spcPts val="600"/>
              </a:spcAft>
            </a:pPr>
            <a:r>
              <a:rPr lang="cs-CZ" altLang="cs-CZ" sz="2000" dirty="0"/>
              <a:t>80 profesí </a:t>
            </a:r>
            <a:r>
              <a:rPr lang="en-GB" altLang="cs-CZ" sz="2000" b="0" dirty="0"/>
              <a:t>v </a:t>
            </a:r>
            <a:r>
              <a:rPr lang="en-GB" altLang="cs-CZ" sz="2000" b="0" dirty="0" err="1"/>
              <a:t>adiktologických</a:t>
            </a:r>
            <a:r>
              <a:rPr lang="en-GB" altLang="cs-CZ" sz="2000" b="0" dirty="0"/>
              <a:t> </a:t>
            </a:r>
            <a:r>
              <a:rPr lang="en-GB" altLang="cs-CZ" sz="2000" b="0" dirty="0" err="1"/>
              <a:t>službách</a:t>
            </a:r>
            <a:r>
              <a:rPr lang="cs-CZ" altLang="cs-CZ" sz="2000" b="0" dirty="0"/>
              <a:t> (přímá i nepřímá péče) </a:t>
            </a:r>
            <a:br>
              <a:rPr lang="cs-CZ" altLang="cs-CZ" sz="2000" b="0" dirty="0"/>
            </a:br>
            <a:r>
              <a:rPr lang="cs-CZ" altLang="cs-CZ" sz="2000" b="0" dirty="0"/>
              <a:t>na úrovni 5 místného CZ-ISCO (Př. „22692 Adiktolog“)</a:t>
            </a:r>
          </a:p>
          <a:p>
            <a:pPr marL="342900" lvl="1" indent="-342900">
              <a:buFontTx/>
              <a:buChar char="-"/>
            </a:pPr>
            <a:r>
              <a:rPr lang="en-GB" altLang="cs-CZ" sz="1800" b="0" dirty="0" err="1"/>
              <a:t>Odpovídající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označení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podle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Katalogu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prací</a:t>
            </a:r>
            <a:r>
              <a:rPr lang="en-GB" altLang="cs-CZ" sz="1800" b="0" dirty="0"/>
              <a:t> (je-li k </a:t>
            </a:r>
            <a:r>
              <a:rPr lang="en-GB" altLang="cs-CZ" sz="1800" b="0" dirty="0" err="1"/>
              <a:t>dispozici</a:t>
            </a:r>
            <a:r>
              <a:rPr lang="en-GB" altLang="cs-CZ" sz="1800" b="0" dirty="0"/>
              <a:t>)</a:t>
            </a:r>
          </a:p>
          <a:p>
            <a:pPr marL="342900" indent="-342900">
              <a:buFontTx/>
              <a:buChar char="-"/>
            </a:pPr>
            <a:r>
              <a:rPr lang="en-GB" altLang="cs-CZ" sz="1800" b="0" dirty="0" err="1"/>
              <a:t>Odpovídající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platová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třída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podle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Katalogu</a:t>
            </a:r>
            <a:r>
              <a:rPr lang="en-GB" altLang="cs-CZ" sz="1800" b="0" dirty="0"/>
              <a:t> </a:t>
            </a:r>
            <a:r>
              <a:rPr lang="en-GB" altLang="cs-CZ" sz="1800" b="0" dirty="0" err="1"/>
              <a:t>prací</a:t>
            </a:r>
            <a:r>
              <a:rPr lang="en-GB" altLang="cs-CZ" sz="1800" b="0" dirty="0"/>
              <a:t> (je-li k </a:t>
            </a:r>
            <a:r>
              <a:rPr lang="en-GB" altLang="cs-CZ" sz="1800" b="0" dirty="0" err="1"/>
              <a:t>dispozici</a:t>
            </a:r>
            <a:r>
              <a:rPr lang="en-GB" altLang="cs-CZ" sz="1800" b="0" dirty="0"/>
              <a:t>)</a:t>
            </a:r>
          </a:p>
          <a:p>
            <a:pPr marL="342900" indent="-342900">
              <a:buFontTx/>
              <a:buChar char="-"/>
            </a:pPr>
            <a:r>
              <a:rPr lang="en-GB" altLang="cs-CZ" sz="1800" b="0" dirty="0" err="1"/>
              <a:t>Odpovídající</a:t>
            </a:r>
            <a:r>
              <a:rPr lang="cs-CZ" altLang="cs-CZ" sz="1800" b="0" dirty="0"/>
              <a:t> označení podle Národní soustavy povolání (je-li k dispozici)</a:t>
            </a:r>
            <a:r>
              <a:rPr lang="en-GB" altLang="cs-CZ" sz="1800" b="0" dirty="0"/>
              <a:t> </a:t>
            </a:r>
            <a:endParaRPr lang="cs-CZ" altLang="cs-CZ" sz="1800" b="0" dirty="0"/>
          </a:p>
          <a:p>
            <a:pPr marL="342900" indent="-342900">
              <a:buFontTx/>
              <a:buChar char="-"/>
            </a:pPr>
            <a:r>
              <a:rPr lang="cs-CZ" altLang="cs-CZ" sz="1800" b="0" dirty="0"/>
              <a:t>Odpovídající mzdové relace podle ISPV   (seznam x Excel.kalkulačka)</a:t>
            </a:r>
          </a:p>
          <a:p>
            <a:pPr lvl="2">
              <a:spcAft>
                <a:spcPts val="600"/>
              </a:spcAft>
            </a:pPr>
            <a:r>
              <a:rPr lang="cs-CZ" altLang="cs-CZ" sz="2000" b="0" dirty="0"/>
              <a:t>synonyma profesí z praxe, vysvětlivky</a:t>
            </a:r>
          </a:p>
          <a:p>
            <a:pPr lvl="2">
              <a:spcAft>
                <a:spcPts val="600"/>
              </a:spcAft>
            </a:pPr>
            <a:r>
              <a:rPr lang="en-US" altLang="cs-CZ" sz="2000" b="0" dirty="0" smtClean="0"/>
              <a:t>U</a:t>
            </a:r>
            <a:r>
              <a:rPr lang="cs-CZ" altLang="cs-CZ" sz="2000" b="0" dirty="0" err="1" smtClean="0"/>
              <a:t>živatelské</a:t>
            </a:r>
            <a:r>
              <a:rPr lang="cs-CZ" altLang="cs-CZ" sz="2000" b="0" smtClean="0"/>
              <a:t> členění </a:t>
            </a:r>
            <a:r>
              <a:rPr lang="cs-CZ" altLang="cs-CZ" sz="2000" b="0" dirty="0" smtClean="0"/>
              <a:t>(</a:t>
            </a:r>
            <a:r>
              <a:rPr lang="en-US" altLang="cs-CZ" sz="2000" b="0" dirty="0" smtClean="0"/>
              <a:t>PP/NP, </a:t>
            </a:r>
            <a:r>
              <a:rPr lang="cs-CZ" altLang="cs-CZ" sz="2000" b="0" dirty="0" smtClean="0"/>
              <a:t>zdravotnické </a:t>
            </a:r>
            <a:r>
              <a:rPr lang="cs-CZ" altLang="cs-CZ" sz="2000" b="0" dirty="0"/>
              <a:t>profese, kl</a:t>
            </a:r>
            <a:r>
              <a:rPr lang="cs-CZ" altLang="cs-CZ" sz="2000" dirty="0"/>
              <a:t>ientské, </a:t>
            </a:r>
            <a:r>
              <a:rPr lang="cs-CZ" altLang="cs-CZ" sz="2000" dirty="0" smtClean="0"/>
              <a:t>apod</a:t>
            </a:r>
            <a:r>
              <a:rPr lang="cs-CZ" altLang="cs-CZ" sz="2000" dirty="0"/>
              <a:t>..)</a:t>
            </a:r>
            <a:endParaRPr lang="cs-CZ" altLang="cs-CZ" sz="2000" b="0" dirty="0"/>
          </a:p>
          <a:p>
            <a:pPr marL="0" lvl="2" indent="0">
              <a:spcAft>
                <a:spcPts val="600"/>
              </a:spcAft>
              <a:buNone/>
            </a:pPr>
            <a:endParaRPr lang="cs-CZ" altLang="cs-CZ" sz="2000" dirty="0"/>
          </a:p>
          <a:p>
            <a:pPr marL="0" lvl="2" indent="0">
              <a:spcAft>
                <a:spcPts val="1200"/>
              </a:spcAft>
              <a:buNone/>
            </a:pPr>
            <a:endParaRPr lang="cs-CZ" altLang="cs-CZ" sz="1600" dirty="0"/>
          </a:p>
          <a:p>
            <a:pPr lvl="2">
              <a:spcAft>
                <a:spcPts val="1200"/>
              </a:spcAft>
            </a:pPr>
            <a:endParaRPr lang="cs-CZ" altLang="cs-CZ" sz="1600" dirty="0"/>
          </a:p>
          <a:p>
            <a:pPr lvl="2">
              <a:spcAft>
                <a:spcPts val="1200"/>
              </a:spcAft>
            </a:pPr>
            <a:endParaRPr lang="cs-CZ" altLang="cs-CZ" sz="1600" dirty="0"/>
          </a:p>
          <a:p>
            <a:pPr lvl="2">
              <a:spcAft>
                <a:spcPts val="1200"/>
              </a:spcAft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5435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/>
              <a:t>Děkuji za pozornost.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www.rozvojadiktologickychsluzeb.cz</a:t>
            </a:r>
          </a:p>
        </p:txBody>
      </p:sp>
      <p:sp>
        <p:nvSpPr>
          <p:cNvPr id="15363" name="Podnadpis 2"/>
          <p:cNvSpPr>
            <a:spLocks noGrp="1"/>
          </p:cNvSpPr>
          <p:nvPr>
            <p:ph type="subTitle" idx="1"/>
          </p:nvPr>
        </p:nvSpPr>
        <p:spPr>
          <a:xfrm>
            <a:off x="531813" y="4624388"/>
            <a:ext cx="7531532" cy="1655762"/>
          </a:xfrm>
        </p:spPr>
        <p:txBody>
          <a:bodyPr/>
          <a:lstStyle/>
          <a:p>
            <a:pPr algn="r" eaLnBrk="1" hangingPunct="1"/>
            <a:r>
              <a:rPr lang="cs-CZ" altLang="cs-CZ" dirty="0"/>
              <a:t>  </a:t>
            </a:r>
          </a:p>
        </p:txBody>
      </p:sp>
      <p:sp>
        <p:nvSpPr>
          <p:cNvPr id="15364" name="Zástupný symbol pro tex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26. března 2021 | Praha</a:t>
            </a:r>
          </a:p>
        </p:txBody>
      </p:sp>
      <p:pic>
        <p:nvPicPr>
          <p:cNvPr id="15365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09563"/>
            <a:ext cx="5191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193965"/>
            <a:ext cx="2761819" cy="119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AAE34005-6093-46F5-B64C-DEABF6965312}"/>
              </a:ext>
            </a:extLst>
          </p:cNvPr>
          <p:cNvSpPr txBox="1">
            <a:spLocks/>
          </p:cNvSpPr>
          <p:nvPr/>
        </p:nvSpPr>
        <p:spPr bwMode="auto">
          <a:xfrm>
            <a:off x="684213" y="4776788"/>
            <a:ext cx="753153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800" b="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None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None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None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dirty="0"/>
              <a:t>Kontakt: sobkova.marta@vlada.cz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Zahrnuté typy adiktologických služeb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354480" y="2603177"/>
            <a:ext cx="4001180" cy="3005363"/>
          </a:xfrm>
        </p:spPr>
        <p:txBody>
          <a:bodyPr/>
          <a:lstStyle/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64" y="6158345"/>
            <a:ext cx="2714723" cy="56271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D706781-E871-4ECA-B647-E6BD494C5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395712"/>
              </p:ext>
            </p:extLst>
          </p:nvPr>
        </p:nvGraphicFramePr>
        <p:xfrm>
          <a:off x="101600" y="2222499"/>
          <a:ext cx="8513648" cy="38480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37747">
                  <a:extLst>
                    <a:ext uri="{9D8B030D-6E8A-4147-A177-3AD203B41FA5}">
                      <a16:colId xmlns:a16="http://schemas.microsoft.com/office/drawing/2014/main" val="2916755625"/>
                    </a:ext>
                  </a:extLst>
                </a:gridCol>
                <a:gridCol w="791967">
                  <a:extLst>
                    <a:ext uri="{9D8B030D-6E8A-4147-A177-3AD203B41FA5}">
                      <a16:colId xmlns:a16="http://schemas.microsoft.com/office/drawing/2014/main" val="2173330054"/>
                    </a:ext>
                  </a:extLst>
                </a:gridCol>
                <a:gridCol w="791967">
                  <a:extLst>
                    <a:ext uri="{9D8B030D-6E8A-4147-A177-3AD203B41FA5}">
                      <a16:colId xmlns:a16="http://schemas.microsoft.com/office/drawing/2014/main" val="2823138832"/>
                    </a:ext>
                  </a:extLst>
                </a:gridCol>
                <a:gridCol w="791967">
                  <a:extLst>
                    <a:ext uri="{9D8B030D-6E8A-4147-A177-3AD203B41FA5}">
                      <a16:colId xmlns:a16="http://schemas.microsoft.com/office/drawing/2014/main" val="3714153720"/>
                    </a:ext>
                  </a:extLst>
                </a:gridCol>
              </a:tblGrid>
              <a:tr h="259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>
                          <a:solidFill>
                            <a:srgbClr val="0090D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2016</a:t>
                      </a:r>
                      <a:endParaRPr lang="en-GB" sz="1400" b="1" i="0" u="none" strike="noStrike" dirty="0">
                        <a:solidFill>
                          <a:srgbClr val="0090D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>
                          <a:solidFill>
                            <a:srgbClr val="0090D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2017</a:t>
                      </a:r>
                      <a:endParaRPr lang="en-GB" sz="1400" b="1" i="0" u="none" strike="noStrike" dirty="0">
                        <a:solidFill>
                          <a:srgbClr val="0090D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>
                          <a:solidFill>
                            <a:srgbClr val="0090D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2018</a:t>
                      </a:r>
                      <a:endParaRPr lang="en-GB" sz="1400" b="1" i="0" u="none" strike="noStrike" dirty="0">
                        <a:solidFill>
                          <a:srgbClr val="0090D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02722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Kontaktní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poradenské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služby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(KPS)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45066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Terénní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programy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(TP)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559686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Ambulantní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substituční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léčba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(AL, SL)*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020563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Kontaktní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poradenské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služby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terénní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programy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(KPS, TP)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622433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Substituční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léčba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(SL)*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9572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Ambulantní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léčba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(AL)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868088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Detoxifikační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jednotka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(DTX)*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696214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oléčovací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programy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(DP)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710484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Ostatní poradenské služby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(POR)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818817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Rezidenční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péče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v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terapeutických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komunitách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(RPTK)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879466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Adiktologické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služby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ve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vězení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(ASV)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268213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Primární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GB" sz="1600" b="0" u="none" strike="noStrike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prevence</a:t>
                      </a:r>
                      <a:r>
                        <a:rPr lang="en-GB" sz="1600" b="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(PP)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37671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E9E3409-6E49-441F-80E7-888691E514B3}"/>
              </a:ext>
            </a:extLst>
          </p:cNvPr>
          <p:cNvSpPr txBox="1"/>
          <p:nvPr/>
        </p:nvSpPr>
        <p:spPr>
          <a:xfrm>
            <a:off x="3022600" y="6076503"/>
            <a:ext cx="668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DŘ RVKPP                                 *&lt;5 programů tohoto typu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BCC5D90-8725-41F2-8EE2-16849B9EA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61" y="1648239"/>
            <a:ext cx="7780520" cy="48585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3492" y="0"/>
            <a:ext cx="7380659" cy="2163600"/>
          </a:xfrm>
        </p:spPr>
        <p:txBody>
          <a:bodyPr/>
          <a:lstStyle/>
          <a:p>
            <a:r>
              <a:rPr lang="cs-CZ" sz="3600" dirty="0"/>
              <a:t>Provozní a osobní náklady</a:t>
            </a:r>
            <a:br>
              <a:rPr lang="cs-CZ" sz="3600" dirty="0"/>
            </a:br>
            <a:r>
              <a:rPr lang="cs-CZ" sz="3600" dirty="0"/>
              <a:t>v adiktologických službách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CE235609-7B9C-42A5-9E37-923591CB434A}"/>
              </a:ext>
            </a:extLst>
          </p:cNvPr>
          <p:cNvGrpSpPr/>
          <p:nvPr/>
        </p:nvGrpSpPr>
        <p:grpSpPr>
          <a:xfrm>
            <a:off x="-9863070" y="8105664"/>
            <a:ext cx="1928678" cy="923330"/>
            <a:chOff x="6362163" y="5373449"/>
            <a:chExt cx="1648496" cy="649715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45AF034-72A7-47C3-8F8B-0E4110735DC8}"/>
                </a:ext>
              </a:extLst>
            </p:cNvPr>
            <p:cNvSpPr/>
            <p:nvPr/>
          </p:nvSpPr>
          <p:spPr>
            <a:xfrm>
              <a:off x="6362163" y="5373450"/>
              <a:ext cx="1648496" cy="646331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5E8904D-E609-4184-B8BD-A7219AD4B27D}"/>
                </a:ext>
              </a:extLst>
            </p:cNvPr>
            <p:cNvSpPr txBox="1"/>
            <p:nvPr/>
          </p:nvSpPr>
          <p:spPr>
            <a:xfrm>
              <a:off x="6433528" y="5373449"/>
              <a:ext cx="1505765" cy="6497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SLOŽENÍ</a:t>
              </a:r>
              <a:r>
                <a:rPr lang="cs-CZ" dirty="0"/>
                <a:t> </a:t>
              </a:r>
              <a:r>
                <a:rPr lang="cs-CZ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TÝMU</a:t>
              </a: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n-GB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jednotlivých</a:t>
              </a: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n-GB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typů</a:t>
              </a:r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n-GB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služeb</a:t>
              </a:r>
              <a:endParaRPr lang="en-GB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4763B54-626A-43DB-931A-1D78820E8EA2}"/>
              </a:ext>
            </a:extLst>
          </p:cNvPr>
          <p:cNvGrpSpPr/>
          <p:nvPr/>
        </p:nvGrpSpPr>
        <p:grpSpPr>
          <a:xfrm>
            <a:off x="-9598331" y="9760736"/>
            <a:ext cx="1764540" cy="646331"/>
            <a:chOff x="6362163" y="5373450"/>
            <a:chExt cx="1764540" cy="646331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4A7AC35-4E57-4A53-9060-73D8C1778B01}"/>
                </a:ext>
              </a:extLst>
            </p:cNvPr>
            <p:cNvSpPr/>
            <p:nvPr/>
          </p:nvSpPr>
          <p:spPr>
            <a:xfrm>
              <a:off x="6362163" y="5373450"/>
              <a:ext cx="1648496" cy="646331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7BF7756-7853-4B77-9FC7-5368C884E837}"/>
                </a:ext>
              </a:extLst>
            </p:cNvPr>
            <p:cNvSpPr txBox="1"/>
            <p:nvPr/>
          </p:nvSpPr>
          <p:spPr>
            <a:xfrm>
              <a:off x="6478208" y="5511949"/>
              <a:ext cx="16484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CENA PRÁCE</a:t>
              </a:r>
              <a:endParaRPr lang="en-GB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1747C26-B674-495A-B699-82D8575B0CC1}"/>
              </a:ext>
            </a:extLst>
          </p:cNvPr>
          <p:cNvGrpSpPr/>
          <p:nvPr/>
        </p:nvGrpSpPr>
        <p:grpSpPr>
          <a:xfrm>
            <a:off x="-9605601" y="6858000"/>
            <a:ext cx="1648496" cy="646331"/>
            <a:chOff x="6362163" y="5373450"/>
            <a:chExt cx="1648496" cy="64633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8E815C3-987C-430D-AB25-851DB3CC4B97}"/>
                </a:ext>
              </a:extLst>
            </p:cNvPr>
            <p:cNvSpPr/>
            <p:nvPr/>
          </p:nvSpPr>
          <p:spPr>
            <a:xfrm>
              <a:off x="6362163" y="5373450"/>
              <a:ext cx="1648496" cy="646331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55AE444-CB14-4949-8C21-918FEFBCC253}"/>
                </a:ext>
              </a:extLst>
            </p:cNvPr>
            <p:cNvSpPr txBox="1"/>
            <p:nvPr/>
          </p:nvSpPr>
          <p:spPr>
            <a:xfrm>
              <a:off x="6658377" y="5511949"/>
              <a:ext cx="12621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STABILITA</a:t>
              </a:r>
              <a:endParaRPr lang="en-GB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61BEEBBF-8BD8-42F4-9624-32669BC94B7D}"/>
              </a:ext>
            </a:extLst>
          </p:cNvPr>
          <p:cNvSpPr txBox="1"/>
          <p:nvPr/>
        </p:nvSpPr>
        <p:spPr>
          <a:xfrm>
            <a:off x="3167270" y="6236445"/>
            <a:ext cx="4134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Segoe UI" panose="020B0502040204020203" pitchFamily="34" charset="0"/>
                <a:cs typeface="Segoe UI" panose="020B0502040204020203" pitchFamily="34" charset="0"/>
              </a:rPr>
              <a:t>Zdroj: DŘ RVKPP 2018          *&lt;5 programů tohoto typu</a:t>
            </a:r>
            <a:endParaRPr lang="en-GB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71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Struktura</a:t>
            </a:r>
            <a:r>
              <a:rPr lang="en-GB" dirty="0"/>
              <a:t> </a:t>
            </a:r>
            <a:r>
              <a:rPr lang="cs-CZ" dirty="0"/>
              <a:t>provozních nákladů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en-GB" dirty="0"/>
              <a:t> </a:t>
            </a:r>
            <a:r>
              <a:rPr lang="en-GB" dirty="0" err="1"/>
              <a:t>poskytované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D3A915-AFAA-43B9-904F-28FE3510B0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8339"/>
            <a:ext cx="9144000" cy="360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565E889-64D9-4387-96F3-C8B9EDA37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7339"/>
            <a:ext cx="9144000" cy="360726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Struktura</a:t>
            </a:r>
            <a:r>
              <a:rPr lang="en-GB" dirty="0"/>
              <a:t> </a:t>
            </a:r>
            <a:r>
              <a:rPr lang="cs-CZ" dirty="0"/>
              <a:t>provozních nákladů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en-GB" dirty="0"/>
              <a:t> </a:t>
            </a:r>
            <a:r>
              <a:rPr lang="en-GB" dirty="0" err="1"/>
              <a:t>poskytované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E9E1F933-7DF6-4987-9C37-DACC444D0E4B}"/>
              </a:ext>
            </a:extLst>
          </p:cNvPr>
          <p:cNvSpPr/>
          <p:nvPr/>
        </p:nvSpPr>
        <p:spPr>
          <a:xfrm>
            <a:off x="5409128" y="4662152"/>
            <a:ext cx="734096" cy="669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1494A6-2B2B-4429-AD4F-99AE24F36F24}"/>
              </a:ext>
            </a:extLst>
          </p:cNvPr>
          <p:cNvSpPr/>
          <p:nvPr/>
        </p:nvSpPr>
        <p:spPr>
          <a:xfrm>
            <a:off x="0" y="4610637"/>
            <a:ext cx="3361386" cy="2704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4BAA516-4426-471F-9953-18E63FA1B915}"/>
              </a:ext>
            </a:extLst>
          </p:cNvPr>
          <p:cNvSpPr/>
          <p:nvPr/>
        </p:nvSpPr>
        <p:spPr>
          <a:xfrm>
            <a:off x="4093338" y="2808691"/>
            <a:ext cx="1526146" cy="13136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3D813C-A84E-4626-B22B-A834D6B5210E}"/>
              </a:ext>
            </a:extLst>
          </p:cNvPr>
          <p:cNvSpPr/>
          <p:nvPr/>
        </p:nvSpPr>
        <p:spPr>
          <a:xfrm>
            <a:off x="6890198" y="3747752"/>
            <a:ext cx="2253802" cy="15841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315346C-58B8-4594-B7F6-70FA77CFC830}"/>
              </a:ext>
            </a:extLst>
          </p:cNvPr>
          <p:cNvGrpSpPr/>
          <p:nvPr/>
        </p:nvGrpSpPr>
        <p:grpSpPr>
          <a:xfrm>
            <a:off x="650383" y="5537914"/>
            <a:ext cx="7843234" cy="646331"/>
            <a:chOff x="1300766" y="5602309"/>
            <a:chExt cx="6877318" cy="64633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AC25025-8E64-455F-AC8C-8D3783BD664E}"/>
                </a:ext>
              </a:extLst>
            </p:cNvPr>
            <p:cNvSpPr txBox="1"/>
            <p:nvPr/>
          </p:nvSpPr>
          <p:spPr>
            <a:xfrm>
              <a:off x="1300766" y="5602309"/>
              <a:ext cx="68773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RPTK               nejnižší míra variability</a:t>
              </a:r>
              <a:r>
                <a:rPr lang="en-GB" dirty="0"/>
                <a:t> </a:t>
              </a:r>
              <a:r>
                <a:rPr lang="cs-CZ" dirty="0"/>
                <a:t>nákladů (IQR 29-35 %) v letech 2016-2019</a:t>
              </a:r>
              <a:endParaRPr lang="en-GB" dirty="0"/>
            </a:p>
            <a:p>
              <a:r>
                <a:rPr lang="en-GB" dirty="0"/>
                <a:t>PP          	       </a:t>
              </a:r>
              <a:r>
                <a:rPr lang="en-GB" dirty="0" err="1"/>
                <a:t>největší</a:t>
              </a:r>
              <a:r>
                <a:rPr lang="en-GB" dirty="0"/>
                <a:t> </a:t>
              </a:r>
              <a:r>
                <a:rPr lang="en-GB" dirty="0" err="1"/>
                <a:t>míra</a:t>
              </a:r>
              <a:r>
                <a:rPr lang="en-GB" dirty="0"/>
                <a:t> variability ale </a:t>
              </a:r>
              <a:r>
                <a:rPr lang="en-GB" dirty="0" err="1"/>
                <a:t>současně</a:t>
              </a:r>
              <a:r>
                <a:rPr lang="en-GB" dirty="0"/>
                <a:t> </a:t>
              </a:r>
              <a:r>
                <a:rPr lang="en-GB" dirty="0" err="1"/>
                <a:t>nejnižší</a:t>
              </a:r>
              <a:r>
                <a:rPr lang="en-GB" dirty="0"/>
                <a:t> </a:t>
              </a:r>
              <a:r>
                <a:rPr lang="en-GB" dirty="0" err="1"/>
                <a:t>rozpočty</a:t>
              </a:r>
              <a:r>
                <a:rPr lang="cs-CZ" dirty="0"/>
                <a:t> </a:t>
              </a:r>
              <a:endParaRPr lang="en-GB" dirty="0"/>
            </a:p>
          </p:txBody>
        </p:sp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057F8747-0CE8-42EC-81D2-C03C3814FDDE}"/>
                </a:ext>
              </a:extLst>
            </p:cNvPr>
            <p:cNvSpPr/>
            <p:nvPr/>
          </p:nvSpPr>
          <p:spPr>
            <a:xfrm>
              <a:off x="1876952" y="5653825"/>
              <a:ext cx="579550" cy="28333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6CA4DB2-9316-4B4C-8082-423FE2555DEA}"/>
              </a:ext>
            </a:extLst>
          </p:cNvPr>
          <p:cNvSpPr/>
          <p:nvPr/>
        </p:nvSpPr>
        <p:spPr>
          <a:xfrm>
            <a:off x="1305349" y="5909255"/>
            <a:ext cx="660948" cy="283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1DBBAD-6347-482D-9230-695BC6E2B9DC}"/>
              </a:ext>
            </a:extLst>
          </p:cNvPr>
          <p:cNvSpPr/>
          <p:nvPr/>
        </p:nvSpPr>
        <p:spPr>
          <a:xfrm>
            <a:off x="0" y="5085008"/>
            <a:ext cx="3361386" cy="2704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C8EFFEC-A28C-43E3-AC90-95EE30CAE3F1}"/>
              </a:ext>
            </a:extLst>
          </p:cNvPr>
          <p:cNvSpPr/>
          <p:nvPr/>
        </p:nvSpPr>
        <p:spPr>
          <a:xfrm>
            <a:off x="5409128" y="2795813"/>
            <a:ext cx="734096" cy="669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8A35ABC-DC3C-493F-9814-CD72CE4666DC}"/>
              </a:ext>
            </a:extLst>
          </p:cNvPr>
          <p:cNvSpPr/>
          <p:nvPr/>
        </p:nvSpPr>
        <p:spPr>
          <a:xfrm>
            <a:off x="7048859" y="3925576"/>
            <a:ext cx="734096" cy="669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Pilotáž 2018 mzdový benchmarking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5942" y="2469393"/>
            <a:ext cx="8297857" cy="2170039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Na základě dat o adiktologických službách z DŘ RVKPP</a:t>
            </a:r>
          </a:p>
          <a:p>
            <a:pPr marL="552450" lvl="2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191 adiktologických služeb, z toho 162 registrovaných sociálních služeb, </a:t>
            </a:r>
            <a:br>
              <a:rPr lang="cs-CZ" sz="2000" dirty="0"/>
            </a:br>
            <a:r>
              <a:rPr lang="cs-CZ" sz="2000" dirty="0"/>
              <a:t>40 registrovaných zdravotních služeb </a:t>
            </a:r>
          </a:p>
          <a:p>
            <a:pPr marL="552450" lvl="2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Pro srovnání: Sčítání adiktologických služeb </a:t>
            </a:r>
            <a:r>
              <a:rPr lang="en-GB" sz="2000" dirty="0"/>
              <a:t>2017</a:t>
            </a:r>
            <a:r>
              <a:rPr lang="cs-CZ" sz="2000" dirty="0"/>
              <a:t> eviduje </a:t>
            </a:r>
            <a:r>
              <a:rPr lang="en-GB" sz="2000" dirty="0"/>
              <a:t>350 </a:t>
            </a:r>
            <a:r>
              <a:rPr lang="cs-CZ" sz="2000" dirty="0"/>
              <a:t>adiktologických </a:t>
            </a:r>
            <a:r>
              <a:rPr lang="en-GB" sz="2000" dirty="0" err="1"/>
              <a:t>slu</a:t>
            </a:r>
            <a:r>
              <a:rPr lang="cs-CZ" sz="2000" dirty="0"/>
              <a:t>žeb.</a:t>
            </a:r>
          </a:p>
          <a:p>
            <a:pPr marL="609600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Informace o osobních nákladech a mzdách/platech </a:t>
            </a:r>
            <a:br>
              <a:rPr lang="cs-CZ" sz="2000" dirty="0"/>
            </a:br>
            <a:r>
              <a:rPr lang="cs-CZ" sz="2000" dirty="0"/>
              <a:t>z žádostí a vyúčtování (tj. nejen část požadovaná od RVKPP)</a:t>
            </a:r>
          </a:p>
          <a:p>
            <a:pPr marL="609600" lvl="2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2796 pracovních míst odpovídající 677 plným úvazkům</a:t>
            </a:r>
          </a:p>
          <a:p>
            <a:pPr lvl="2" indent="0">
              <a:spcAft>
                <a:spcPts val="600"/>
              </a:spcAft>
              <a:buNone/>
            </a:pPr>
            <a:endParaRPr lang="cs-CZ" sz="1400" i="1" dirty="0"/>
          </a:p>
          <a:p>
            <a:pPr lvl="2" indent="0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37879D-B643-4872-A696-F2798BB7901E}"/>
              </a:ext>
            </a:extLst>
          </p:cNvPr>
          <p:cNvSpPr txBox="1"/>
          <p:nvPr/>
        </p:nvSpPr>
        <p:spPr>
          <a:xfrm>
            <a:off x="236918" y="5027858"/>
            <a:ext cx="836179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lvl="2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Vystoupení z uzavřeného systému           </a:t>
            </a:r>
            <a:r>
              <a:rPr lang="en-GB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mzdové relace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pracovních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pozic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vůči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srovnatelným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pozicím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v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rámci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ČR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podle Informačního systému o průměrném výdělku (ISPV,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www.ispv.cz</a:t>
            </a:r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E8D01CA-3F4B-4D96-8D77-83B92614C253}"/>
              </a:ext>
            </a:extLst>
          </p:cNvPr>
          <p:cNvSpPr/>
          <p:nvPr/>
        </p:nvSpPr>
        <p:spPr>
          <a:xfrm>
            <a:off x="6025256" y="5109740"/>
            <a:ext cx="502276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26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7199" y="0"/>
            <a:ext cx="7837725" cy="2163600"/>
          </a:xfrm>
        </p:spPr>
        <p:txBody>
          <a:bodyPr/>
          <a:lstStyle/>
          <a:p>
            <a:r>
              <a:rPr lang="cs-CZ" dirty="0"/>
              <a:t>Informační systém </a:t>
            </a:r>
            <a:br>
              <a:rPr lang="cs-CZ" dirty="0"/>
            </a:br>
            <a:r>
              <a:rPr lang="cs-CZ" dirty="0"/>
              <a:t>o průměrném výdělku (ISPV)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2578" y="2425699"/>
            <a:ext cx="8478239" cy="3516517"/>
          </a:xfrm>
        </p:spPr>
        <p:txBody>
          <a:bodyPr/>
          <a:lstStyle/>
          <a:p>
            <a:r>
              <a:rPr lang="cs-CZ" b="0" dirty="0"/>
              <a:t>Informace ze mzdové a platové sféry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b="0" dirty="0"/>
              <a:t>Základním souborem mzdové sféry ISPV (ISPV-MZS) je soubor aktivních ekonomických subjektů definovaný na základě Registru ekonomických subjektů (RES) Českého statistického úřadu (ČSÚ), které odměňují mzdou podle § 109, odst. 2 zákona č. 262/2006 Sb., zákoníku práce.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b="0" dirty="0"/>
              <a:t>Základním souborem platové sféry ISPV (ISPV-PLS) je soubor ekonomických subjektů definovaný Automatizovaným rozpočtovým informačním systémem (ARIS), spravovaným Ministerstvem financí. Ekonomické subjekty, které přísluší do platové sféry, odměňují platem podle § 109, odst. 3 zákona č. 262/2006 Sb., </a:t>
            </a:r>
            <a:r>
              <a:rPr lang="en-GB" sz="1800" b="0" dirty="0"/>
              <a:t>ZP. </a:t>
            </a:r>
            <a:endParaRPr lang="cs-CZ" sz="1800" b="0" dirty="0"/>
          </a:p>
          <a:p>
            <a:r>
              <a:rPr lang="cs-CZ" b="0" dirty="0"/>
              <a:t>Výdělky: medián, průměr, </a:t>
            </a:r>
            <a:r>
              <a:rPr lang="nn-NO" b="0" dirty="0"/>
              <a:t>1. decil, 1. kvartil, 3. kvartil, 9. decil</a:t>
            </a:r>
          </a:p>
          <a:p>
            <a:r>
              <a:rPr lang="nn-NO" b="0" dirty="0"/>
              <a:t>Silná i slabá stránka: nutnost zařazení pozic do CZ-ISCO 08</a:t>
            </a:r>
            <a:endParaRPr lang="cs-CZ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8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8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1800" b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3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/>
              <a:t>Klasifikace</a:t>
            </a:r>
            <a:r>
              <a:rPr lang="en-GB" sz="4000" dirty="0"/>
              <a:t> </a:t>
            </a:r>
            <a:r>
              <a:rPr lang="cs-CZ" sz="4000" dirty="0"/>
              <a:t>zaměstnání </a:t>
            </a:r>
            <a:br>
              <a:rPr lang="cs-CZ" sz="4000" dirty="0"/>
            </a:br>
            <a:r>
              <a:rPr lang="en-GB" sz="4000" dirty="0"/>
              <a:t>CZ-ISCO (</a:t>
            </a:r>
            <a:r>
              <a:rPr lang="cs-CZ" sz="4000" dirty="0"/>
              <a:t>20</a:t>
            </a:r>
            <a:r>
              <a:rPr lang="en-GB" sz="4000" dirty="0"/>
              <a:t>08)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4794" y="2595144"/>
            <a:ext cx="8044297" cy="35402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0" dirty="0"/>
          </a:p>
          <a:p>
            <a:endParaRPr lang="cs-CZ" sz="1800" b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0650D8-012C-4597-B076-C5BECC93B20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4" y="6202571"/>
            <a:ext cx="2714723" cy="562711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234FDB1-96A2-43FB-9032-A81BE02184C1}"/>
              </a:ext>
            </a:extLst>
          </p:cNvPr>
          <p:cNvSpPr txBox="1">
            <a:spLocks/>
          </p:cNvSpPr>
          <p:nvPr/>
        </p:nvSpPr>
        <p:spPr bwMode="auto">
          <a:xfrm>
            <a:off x="229706" y="1663700"/>
            <a:ext cx="8914294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Tx/>
              <a:buNone/>
              <a:defRPr sz="25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266700" indent="-2667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449263" indent="-18256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714375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20000"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800" dirty="0"/>
          </a:p>
          <a:p>
            <a:pPr lvl="2">
              <a:spcAft>
                <a:spcPts val="1200"/>
              </a:spcAft>
            </a:pPr>
            <a:endParaRPr lang="cs-CZ" sz="1600" b="0" dirty="0"/>
          </a:p>
          <a:p>
            <a:pPr lvl="2">
              <a:spcAft>
                <a:spcPts val="1200"/>
              </a:spcAft>
            </a:pPr>
            <a:endParaRPr lang="cs-CZ" sz="1600" b="0" dirty="0"/>
          </a:p>
          <a:p>
            <a:pPr lvl="2">
              <a:spcAft>
                <a:spcPts val="1200"/>
              </a:spcAft>
            </a:pPr>
            <a:r>
              <a:rPr lang="cs-CZ" b="0"/>
              <a:t>Klasifikace </a:t>
            </a:r>
            <a:r>
              <a:rPr lang="cs-CZ" b="0" smtClean="0"/>
              <a:t>zaměstnání </a:t>
            </a:r>
            <a:r>
              <a:rPr lang="cs-CZ" b="0" dirty="0"/>
              <a:t>používaná v Informačním systému o průměrném výdělku</a:t>
            </a:r>
          </a:p>
          <a:p>
            <a:pPr lvl="2">
              <a:spcAft>
                <a:spcPts val="1200"/>
              </a:spcAft>
            </a:pPr>
            <a:r>
              <a:rPr lang="cs-CZ" b="0" dirty="0"/>
              <a:t>N</a:t>
            </a:r>
            <a:r>
              <a:rPr lang="en-GB" b="0" dirty="0" err="1"/>
              <a:t>árodní</a:t>
            </a:r>
            <a:r>
              <a:rPr lang="en-GB" b="0" dirty="0"/>
              <a:t> </a:t>
            </a:r>
            <a:r>
              <a:rPr lang="en-GB" b="0" dirty="0" err="1"/>
              <a:t>statistická</a:t>
            </a:r>
            <a:r>
              <a:rPr lang="en-GB" b="0" dirty="0"/>
              <a:t> </a:t>
            </a:r>
            <a:r>
              <a:rPr lang="en-GB" b="0" dirty="0" err="1"/>
              <a:t>klasifikace</a:t>
            </a:r>
            <a:r>
              <a:rPr lang="en-GB" b="0" dirty="0"/>
              <a:t> </a:t>
            </a:r>
            <a:r>
              <a:rPr lang="en-GB" b="0" dirty="0" err="1"/>
              <a:t>vypracována</a:t>
            </a:r>
            <a:r>
              <a:rPr lang="en-GB" b="0" dirty="0"/>
              <a:t> </a:t>
            </a:r>
            <a:r>
              <a:rPr lang="en-GB" b="0" dirty="0" err="1"/>
              <a:t>na</a:t>
            </a:r>
            <a:r>
              <a:rPr lang="en-GB" b="0" dirty="0"/>
              <a:t> </a:t>
            </a:r>
            <a:r>
              <a:rPr lang="en-GB" b="0" dirty="0" err="1"/>
              <a:t>základě</a:t>
            </a:r>
            <a:r>
              <a:rPr lang="en-GB" b="0" dirty="0"/>
              <a:t> </a:t>
            </a:r>
            <a:r>
              <a:rPr lang="en-GB" b="0" dirty="0" err="1"/>
              <a:t>mezinárodního</a:t>
            </a:r>
            <a:r>
              <a:rPr lang="en-GB" b="0" dirty="0"/>
              <a:t> </a:t>
            </a:r>
            <a:r>
              <a:rPr lang="en-GB" b="0" dirty="0" err="1"/>
              <a:t>standardu</a:t>
            </a:r>
            <a:r>
              <a:rPr lang="en-GB" b="0" dirty="0"/>
              <a:t> International Standard Classification of Occupations (ISCO -08), </a:t>
            </a:r>
            <a:r>
              <a:rPr lang="en-GB" b="0" dirty="0" err="1"/>
              <a:t>jehož</a:t>
            </a:r>
            <a:r>
              <a:rPr lang="en-GB" b="0" dirty="0"/>
              <a:t> </a:t>
            </a:r>
            <a:r>
              <a:rPr lang="en-GB" b="0" dirty="0" err="1"/>
              <a:t>tvůrcem</a:t>
            </a:r>
            <a:r>
              <a:rPr lang="en-GB" b="0" dirty="0"/>
              <a:t> je </a:t>
            </a:r>
            <a:r>
              <a:rPr lang="en-GB" b="0" dirty="0" err="1"/>
              <a:t>Mezinárodní</a:t>
            </a:r>
            <a:r>
              <a:rPr lang="en-GB" b="0" dirty="0"/>
              <a:t> </a:t>
            </a:r>
            <a:r>
              <a:rPr lang="en-GB" b="0" dirty="0" err="1"/>
              <a:t>organizace</a:t>
            </a:r>
            <a:r>
              <a:rPr lang="en-GB" b="0" dirty="0"/>
              <a:t> </a:t>
            </a:r>
            <a:r>
              <a:rPr lang="en-GB" b="0" dirty="0" err="1"/>
              <a:t>práce</a:t>
            </a:r>
            <a:r>
              <a:rPr lang="en-GB" b="0" dirty="0"/>
              <a:t> (ILO)</a:t>
            </a:r>
            <a:endParaRPr lang="cs-CZ" b="0" dirty="0"/>
          </a:p>
          <a:p>
            <a:pPr lvl="2">
              <a:spcAft>
                <a:spcPts val="1200"/>
              </a:spcAft>
            </a:pPr>
            <a:r>
              <a:rPr lang="en-GB" b="0" dirty="0"/>
              <a:t>CZ-ISCO je </a:t>
            </a:r>
            <a:r>
              <a:rPr lang="en-GB" b="0" dirty="0" err="1"/>
              <a:t>statistickou</a:t>
            </a:r>
            <a:r>
              <a:rPr lang="en-GB" b="0" dirty="0"/>
              <a:t> </a:t>
            </a:r>
            <a:r>
              <a:rPr lang="en-GB" b="0" dirty="0" err="1"/>
              <a:t>klasifikací</a:t>
            </a:r>
            <a:r>
              <a:rPr lang="en-GB" b="0" dirty="0"/>
              <a:t>, </a:t>
            </a:r>
            <a:r>
              <a:rPr lang="en-GB" b="0" dirty="0" err="1"/>
              <a:t>pomocí</a:t>
            </a:r>
            <a:r>
              <a:rPr lang="en-GB" b="0" dirty="0"/>
              <a:t> </a:t>
            </a:r>
            <a:r>
              <a:rPr lang="en-GB" b="0" dirty="0" err="1"/>
              <a:t>níž</a:t>
            </a:r>
            <a:r>
              <a:rPr lang="en-GB" b="0" dirty="0"/>
              <a:t> </a:t>
            </a:r>
            <a:r>
              <a:rPr lang="en-GB" b="0" dirty="0" err="1"/>
              <a:t>můžeme</a:t>
            </a:r>
            <a:r>
              <a:rPr lang="en-GB" b="0" dirty="0"/>
              <a:t> </a:t>
            </a:r>
            <a:r>
              <a:rPr lang="en-GB" b="0" dirty="0" err="1"/>
              <a:t>sledovat</a:t>
            </a:r>
            <a:r>
              <a:rPr lang="en-GB" b="0" dirty="0"/>
              <a:t> </a:t>
            </a:r>
            <a:r>
              <a:rPr lang="en-GB" b="0" dirty="0" err="1"/>
              <a:t>např</a:t>
            </a:r>
            <a:r>
              <a:rPr lang="en-GB" b="0" dirty="0"/>
              <a:t>. </a:t>
            </a:r>
            <a:r>
              <a:rPr lang="en-GB" b="0" dirty="0" err="1"/>
              <a:t>mzdovou</a:t>
            </a:r>
            <a:r>
              <a:rPr lang="en-GB" b="0" dirty="0"/>
              <a:t> </a:t>
            </a:r>
            <a:r>
              <a:rPr lang="en-GB" b="0" dirty="0" err="1"/>
              <a:t>úroveň</a:t>
            </a:r>
            <a:r>
              <a:rPr lang="en-GB" b="0" dirty="0"/>
              <a:t> </a:t>
            </a:r>
            <a:r>
              <a:rPr lang="en-GB" b="0" dirty="0" err="1"/>
              <a:t>jednotlivých</a:t>
            </a:r>
            <a:r>
              <a:rPr lang="en-GB" b="0" dirty="0"/>
              <a:t> </a:t>
            </a:r>
            <a:r>
              <a:rPr lang="en-GB" b="0" dirty="0" err="1"/>
              <a:t>zaměstnání</a:t>
            </a:r>
            <a:r>
              <a:rPr lang="en-GB" b="0" dirty="0"/>
              <a:t> </a:t>
            </a:r>
            <a:r>
              <a:rPr lang="en-GB" b="0" dirty="0" err="1"/>
              <a:t>nebo</a:t>
            </a:r>
            <a:r>
              <a:rPr lang="en-GB" b="0" dirty="0"/>
              <a:t> </a:t>
            </a:r>
            <a:r>
              <a:rPr lang="en-GB" b="0" dirty="0" err="1"/>
              <a:t>strukturu</a:t>
            </a:r>
            <a:r>
              <a:rPr lang="en-GB" b="0" dirty="0"/>
              <a:t> </a:t>
            </a:r>
            <a:r>
              <a:rPr lang="en-GB" b="0" dirty="0" err="1"/>
              <a:t>zaměstnanosti</a:t>
            </a:r>
            <a:r>
              <a:rPr lang="en-GB" b="0" dirty="0"/>
              <a:t>. </a:t>
            </a:r>
            <a:endParaRPr lang="cs-CZ" b="0" dirty="0"/>
          </a:p>
          <a:p>
            <a:pPr lvl="2">
              <a:spcAft>
                <a:spcPts val="1200"/>
              </a:spcAft>
            </a:pPr>
            <a:r>
              <a:rPr lang="cs-CZ" dirty="0"/>
              <a:t>V</a:t>
            </a:r>
            <a:r>
              <a:rPr lang="en-GB" b="0" dirty="0" err="1"/>
              <a:t>ýhodou</a:t>
            </a:r>
            <a:r>
              <a:rPr lang="en-GB" b="0" dirty="0"/>
              <a:t> </a:t>
            </a:r>
            <a:r>
              <a:rPr lang="en-GB" b="0" dirty="0" err="1"/>
              <a:t>klasifikace</a:t>
            </a:r>
            <a:r>
              <a:rPr lang="en-GB" b="0" dirty="0"/>
              <a:t> pro </a:t>
            </a:r>
            <a:r>
              <a:rPr lang="en-GB" b="0" dirty="0" err="1"/>
              <a:t>statistická</a:t>
            </a:r>
            <a:r>
              <a:rPr lang="en-GB" b="0" dirty="0"/>
              <a:t> </a:t>
            </a:r>
            <a:r>
              <a:rPr lang="en-GB" b="0" dirty="0" err="1"/>
              <a:t>zjišťování</a:t>
            </a:r>
            <a:r>
              <a:rPr lang="en-GB" b="0" dirty="0"/>
              <a:t> je </a:t>
            </a:r>
            <a:r>
              <a:rPr lang="en-GB" b="0" dirty="0" err="1"/>
              <a:t>její</a:t>
            </a:r>
            <a:r>
              <a:rPr lang="en-GB" b="0" dirty="0"/>
              <a:t> </a:t>
            </a:r>
            <a:r>
              <a:rPr lang="en-GB" b="0" dirty="0" err="1"/>
              <a:t>stálost</a:t>
            </a:r>
            <a:r>
              <a:rPr lang="en-GB" b="0" dirty="0"/>
              <a:t> a </a:t>
            </a:r>
            <a:r>
              <a:rPr lang="en-GB" b="0" dirty="0" err="1"/>
              <a:t>tudíž</a:t>
            </a:r>
            <a:r>
              <a:rPr lang="en-GB" b="0" dirty="0"/>
              <a:t> </a:t>
            </a:r>
            <a:r>
              <a:rPr lang="en-GB" b="0" dirty="0" err="1"/>
              <a:t>možnost</a:t>
            </a:r>
            <a:r>
              <a:rPr lang="en-GB" b="0" dirty="0"/>
              <a:t> </a:t>
            </a:r>
            <a:r>
              <a:rPr lang="en-GB" b="0" dirty="0" err="1"/>
              <a:t>srovnání</a:t>
            </a:r>
            <a:r>
              <a:rPr lang="en-GB" b="0" dirty="0"/>
              <a:t> </a:t>
            </a:r>
            <a:r>
              <a:rPr lang="en-GB" b="0" dirty="0" err="1"/>
              <a:t>zaměstnání</a:t>
            </a:r>
            <a:r>
              <a:rPr lang="en-GB" b="0" dirty="0"/>
              <a:t> </a:t>
            </a:r>
            <a:r>
              <a:rPr lang="en-GB" b="0" dirty="0" err="1"/>
              <a:t>na</a:t>
            </a:r>
            <a:r>
              <a:rPr lang="en-GB" b="0" dirty="0"/>
              <a:t> </a:t>
            </a:r>
            <a:r>
              <a:rPr lang="en-GB" b="0" dirty="0" err="1"/>
              <a:t>různých</a:t>
            </a:r>
            <a:r>
              <a:rPr lang="en-GB" b="0" dirty="0"/>
              <a:t> </a:t>
            </a:r>
            <a:r>
              <a:rPr lang="en-GB" b="0" dirty="0" err="1"/>
              <a:t>místech</a:t>
            </a:r>
            <a:r>
              <a:rPr lang="en-GB" b="0" dirty="0"/>
              <a:t> a v </a:t>
            </a:r>
            <a:r>
              <a:rPr lang="en-GB" b="0" dirty="0" err="1"/>
              <a:t>různém</a:t>
            </a:r>
            <a:r>
              <a:rPr lang="en-GB" b="0" dirty="0"/>
              <a:t> </a:t>
            </a:r>
            <a:r>
              <a:rPr lang="en-GB" b="0" dirty="0" err="1"/>
              <a:t>čase</a:t>
            </a:r>
            <a:endParaRPr lang="en-GB" altLang="cs-CZ" dirty="0"/>
          </a:p>
          <a:p>
            <a:pPr marL="2743200" lvl="6" indent="0">
              <a:spcAft>
                <a:spcPts val="1200"/>
              </a:spcAft>
              <a:buNone/>
            </a:pPr>
            <a:endParaRPr lang="en-GB" alt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>
              <a:spcAft>
                <a:spcPts val="1200"/>
              </a:spcAft>
            </a:pPr>
            <a:endParaRPr lang="cs-CZ" altLang="cs-CZ" dirty="0"/>
          </a:p>
          <a:p>
            <a:pPr lvl="2">
              <a:spcAft>
                <a:spcPts val="1200"/>
              </a:spcAft>
            </a:pPr>
            <a:endParaRPr lang="cs-CZ" altLang="cs-CZ" dirty="0"/>
          </a:p>
          <a:p>
            <a:pPr lvl="2">
              <a:spcAft>
                <a:spcPts val="1200"/>
              </a:spcAft>
            </a:pPr>
            <a:endParaRPr lang="cs-CZ" altLang="cs-CZ" dirty="0"/>
          </a:p>
          <a:p>
            <a:pPr lvl="2">
              <a:spcAft>
                <a:spcPts val="1200"/>
              </a:spcAft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384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_Power_point_1_RAS">
  <a:themeElements>
    <a:clrScheme name="NMS_modra">
      <a:dk1>
        <a:sysClr val="windowText" lastClr="000000"/>
      </a:dk1>
      <a:lt1>
        <a:sysClr val="window" lastClr="FFFFFF"/>
      </a:lt1>
      <a:dk2>
        <a:srgbClr val="2A8FCE"/>
      </a:dk2>
      <a:lt2>
        <a:srgbClr val="E7E6E6"/>
      </a:lt2>
      <a:accent1>
        <a:srgbClr val="2A8FCE"/>
      </a:accent1>
      <a:accent2>
        <a:srgbClr val="808080"/>
      </a:accent2>
      <a:accent3>
        <a:srgbClr val="6EAAE6"/>
      </a:accent3>
      <a:accent4>
        <a:srgbClr val="1F72B4"/>
      </a:accent4>
      <a:accent5>
        <a:srgbClr val="14396A"/>
      </a:accent5>
      <a:accent6>
        <a:srgbClr val="C8E1FF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S_prezentace_modra.potx" id="{87E4A23E-2B02-4354-A610-B5C555E88126}" vid="{067E5B4F-D9D4-4CF7-A2E6-26410BA04FA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5859</TotalTime>
  <Words>1349</Words>
  <Application>Microsoft Office PowerPoint</Application>
  <PresentationFormat>Předvádění na obrazovce (4:3)</PresentationFormat>
  <Paragraphs>272</Paragraphs>
  <Slides>22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Segoe UI</vt:lpstr>
      <vt:lpstr>Wingdings</vt:lpstr>
      <vt:lpstr>model_Power_point_1_RAS</vt:lpstr>
      <vt:lpstr>Struktura nákladů adiktologických služeb se zaměřením na osobní náklady, mzdové relace  Projekt „Systémová podpora rozvoje adiktologických služeb v rámci integrované protidrogové politiky“</vt:lpstr>
      <vt:lpstr>Obsah</vt:lpstr>
      <vt:lpstr>Zahrnuté typy adiktologických služeb</vt:lpstr>
      <vt:lpstr>Provozní a osobní náklady v adiktologických službách</vt:lpstr>
      <vt:lpstr>Struktura provozních nákladů podle typu poskytované služby</vt:lpstr>
      <vt:lpstr>Struktura provozních nákladů podle typu poskytované služby</vt:lpstr>
      <vt:lpstr>Pilotáž 2018 mzdový benchmarking</vt:lpstr>
      <vt:lpstr>Informační systém  o průměrném výdělku (ISPV)</vt:lpstr>
      <vt:lpstr>Klasifikace zaměstnání  CZ-ISCO (2008)</vt:lpstr>
      <vt:lpstr>Cílová skupina</vt:lpstr>
      <vt:lpstr>Kdy se uplatňuje rozlišení cílových skupin</vt:lpstr>
      <vt:lpstr>Výstupy pilotáže (1)</vt:lpstr>
      <vt:lpstr>Zařazení do klasifikace zaměstnání</vt:lpstr>
      <vt:lpstr>Zařazení do klasifikace zaměstnání</vt:lpstr>
      <vt:lpstr>Specifické profese</vt:lpstr>
      <vt:lpstr>Specifické profese</vt:lpstr>
      <vt:lpstr>Výstupy pilotáže (2)</vt:lpstr>
      <vt:lpstr>Mzdové/platové relace</vt:lpstr>
      <vt:lpstr>Mzdové/platové relace</vt:lpstr>
      <vt:lpstr>Výstupy pilotáže (3)</vt:lpstr>
      <vt:lpstr>Seznam pracovních pozic/zaměstnání  v adiktologických službách </vt:lpstr>
      <vt:lpstr>Děkuji za pozornost.  www.rozvojadiktologickychsluzeb.cz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„Systémová podpora rozvoje adiktologických služeb v rámci integrované protidrogové politiky“</dc:title>
  <dc:creator>Microsoft Office User</dc:creator>
  <cp:lastModifiedBy>Sobková Marta</cp:lastModifiedBy>
  <cp:revision>252</cp:revision>
  <cp:lastPrinted>2021-03-25T08:18:22Z</cp:lastPrinted>
  <dcterms:created xsi:type="dcterms:W3CDTF">2020-11-05T20:48:39Z</dcterms:created>
  <dcterms:modified xsi:type="dcterms:W3CDTF">2021-03-25T13:28:25Z</dcterms:modified>
</cp:coreProperties>
</file>