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98" r:id="rId2"/>
    <p:sldId id="268" r:id="rId3"/>
    <p:sldId id="284" r:id="rId4"/>
    <p:sldId id="299" r:id="rId5"/>
    <p:sldId id="300" r:id="rId6"/>
    <p:sldId id="278" r:id="rId7"/>
    <p:sldId id="301" r:id="rId8"/>
    <p:sldId id="276" r:id="rId9"/>
    <p:sldId id="294" r:id="rId10"/>
    <p:sldId id="302" r:id="rId11"/>
    <p:sldId id="292" r:id="rId12"/>
    <p:sldId id="303" r:id="rId13"/>
    <p:sldId id="304" r:id="rId14"/>
    <p:sldId id="305" r:id="rId15"/>
    <p:sldId id="287" r:id="rId16"/>
    <p:sldId id="290" r:id="rId17"/>
    <p:sldId id="306" r:id="rId18"/>
    <p:sldId id="311" r:id="rId19"/>
    <p:sldId id="316" r:id="rId20"/>
    <p:sldId id="312" r:id="rId21"/>
    <p:sldId id="314" r:id="rId22"/>
    <p:sldId id="315" r:id="rId23"/>
    <p:sldId id="273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8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4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9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58F6FC-21FC-454D-878B-FA8A97638683}" type="datetimeFigureOut">
              <a:rPr lang="cs-CZ"/>
              <a:pPr>
                <a:defRPr/>
              </a:pPr>
              <a:t>11.03.2021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430412-5DB6-43D4-BB0B-118514142F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803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F81290-5BDA-4BC3-BBEB-A33311A71E1C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957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4A433-C476-4EF6-B395-6898CD223C0F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F81290-5BDA-4BC3-BBEB-A33311A71E1C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2062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41296-0C55-48E0-B09D-9C78A49EEAE2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300"/>
            <a:ext cx="9144000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61925"/>
            <a:ext cx="41814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094952"/>
            <a:ext cx="7425033" cy="2387600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616191"/>
            <a:ext cx="7425033" cy="165576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4990034" y="6337952"/>
            <a:ext cx="3999143" cy="520047"/>
          </a:xfrm>
        </p:spPr>
        <p:txBody>
          <a:bodyPr anchor="ctr">
            <a:normAutofit/>
          </a:bodyPr>
          <a:lstStyle>
            <a:lvl1pPr algn="r">
              <a:defRPr sz="1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59022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 bez křížk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6415088"/>
            <a:ext cx="38163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400" y="0"/>
            <a:ext cx="7426800" cy="21636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636707"/>
            <a:ext cx="3708000" cy="3540256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66700" indent="-266700">
              <a:defRPr/>
            </a:lvl3pPr>
            <a:lvl4pPr marL="449263" indent="-182563"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6000" y="2636707"/>
            <a:ext cx="3708000" cy="3540256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66700" indent="-266700">
              <a:defRPr/>
            </a:lvl3pPr>
            <a:lvl4pPr marL="449263" indent="-182563"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Shotened name of the whole presentation</a:t>
            </a:r>
            <a:endParaRPr lang="cs-CZ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EFD9D-5855-46A4-AFAE-EB670EC0D2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83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Shotened name of the whole presentation</a:t>
            </a: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B61A1-F325-4D3F-8B41-5E735B6A6F2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769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Shotened name of the whole presentation</a:t>
            </a:r>
            <a:endParaRPr lang="cs-CZ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A17E1-B90A-4F2A-8E84-EFBC0E1FCA4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4480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 bez hlavič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6415088"/>
            <a:ext cx="38163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Shotened name of the whole presentation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F2C4B-7F06-4590-8673-B01BEAF33F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91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loučení a konta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8"/>
          <a:stretch>
            <a:fillRect/>
          </a:stretch>
        </p:blipFill>
        <p:spPr bwMode="auto">
          <a:xfrm>
            <a:off x="0" y="209550"/>
            <a:ext cx="91440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971676"/>
            <a:ext cx="7425033" cy="1771650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511416"/>
            <a:ext cx="7425033" cy="86068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4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266700" indent="-266700">
              <a:defRPr/>
            </a:lvl3pPr>
            <a:lvl4pPr marL="449263" indent="-182563"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Shotened name of the whole presentation</a:t>
            </a: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7974-48CB-4F2C-80DD-0D82A786293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675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šip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6700" indent="-266700">
              <a:buSzPct val="120000"/>
              <a:buFontTx/>
              <a:buBlip>
                <a:blip r:embed="rId2"/>
              </a:buBlip>
              <a:defRPr/>
            </a:lvl1pPr>
            <a:lvl2pPr marL="266700" indent="-266700">
              <a:buSzPct val="120000"/>
              <a:buFontTx/>
              <a:buBlip>
                <a:blip r:embed="rId2"/>
              </a:buBlip>
              <a:defRPr/>
            </a:lvl2pPr>
            <a:lvl3pPr marL="266700" indent="-266700">
              <a:buSzPct val="120000"/>
              <a:defRPr/>
            </a:lvl3pPr>
            <a:lvl4pPr marL="449263" indent="-182563">
              <a:buSzPct val="120000"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Shotened name of the whole presentation</a:t>
            </a: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AD3BE-F81B-4D42-AEBC-2CF95E793A4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417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784571"/>
          </a:xfrm>
        </p:spPr>
        <p:txBody>
          <a:bodyPr/>
          <a:lstStyle>
            <a:lvl1pPr marL="266700" indent="-266700">
              <a:buSzPct val="120000"/>
              <a:buFontTx/>
              <a:buBlip>
                <a:blip r:embed="rId2"/>
              </a:buBlip>
              <a:defRPr sz="1800" b="1"/>
            </a:lvl1pPr>
            <a:lvl2pPr marL="266700" indent="-266700">
              <a:buSzPct val="120000"/>
              <a:buFontTx/>
              <a:buBlip>
                <a:blip r:embed="rId2"/>
              </a:buBlip>
              <a:defRPr sz="1600"/>
            </a:lvl2pPr>
            <a:lvl3pPr marL="266700" indent="-266700">
              <a:buSzPct val="120000"/>
              <a:defRPr sz="1200"/>
            </a:lvl3pPr>
            <a:lvl4pPr marL="449263" indent="-182563">
              <a:buSzPct val="120000"/>
              <a:defRPr sz="1100"/>
            </a:lvl4pPr>
            <a:lvl5pPr>
              <a:defRPr sz="105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28649" y="2696989"/>
            <a:ext cx="7886700" cy="2995503"/>
          </a:xfrm>
        </p:spPr>
        <p:txBody>
          <a:bodyPr/>
          <a:lstStyle>
            <a:lvl1pPr marL="266700" indent="-266700">
              <a:buSzPct val="120000"/>
              <a:buFontTx/>
              <a:buBlip>
                <a:blip r:embed="rId2"/>
              </a:buBlip>
              <a:defRPr sz="1800" b="1"/>
            </a:lvl1pPr>
            <a:lvl2pPr marL="266700" indent="-266700">
              <a:buSzPct val="120000"/>
              <a:buFontTx/>
              <a:buBlip>
                <a:blip r:embed="rId2"/>
              </a:buBlip>
              <a:defRPr sz="1600"/>
            </a:lvl2pPr>
            <a:lvl3pPr marL="266700" indent="-266700">
              <a:buSzPct val="120000"/>
              <a:defRPr sz="1200"/>
            </a:lvl3pPr>
            <a:lvl4pPr marL="449263" indent="-182563">
              <a:buSzPct val="120000"/>
              <a:defRPr sz="1100"/>
            </a:lvl4pPr>
            <a:lvl5pPr>
              <a:defRPr sz="105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628649" y="5754344"/>
            <a:ext cx="7886700" cy="471893"/>
          </a:xfrm>
        </p:spPr>
        <p:txBody>
          <a:bodyPr/>
          <a:lstStyle>
            <a:lvl1pPr marL="0" indent="0">
              <a:buSzPct val="120000"/>
              <a:buFontTx/>
              <a:buNone/>
              <a:defRPr sz="1200" b="0" i="1"/>
            </a:lvl1pPr>
            <a:lvl2pPr marL="266700" indent="-266700">
              <a:buSzPct val="120000"/>
              <a:buFontTx/>
              <a:buBlip>
                <a:blip r:embed="rId3"/>
              </a:buBlip>
              <a:defRPr sz="1600"/>
            </a:lvl2pPr>
            <a:lvl3pPr marL="266700" indent="-266700">
              <a:buSzPct val="120000"/>
              <a:defRPr sz="1200"/>
            </a:lvl3pPr>
            <a:lvl4pPr marL="449263" indent="-182563">
              <a:buSzPct val="120000"/>
              <a:defRPr sz="1100"/>
            </a:lvl4pPr>
            <a:lvl5pPr>
              <a:defRPr sz="105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Shotened name of the whole presentation</a:t>
            </a: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303A-75E1-4433-99DD-BBB22024665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690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 kři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6415088"/>
            <a:ext cx="38163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-1"/>
            <a:ext cx="7429499" cy="216217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17799"/>
            <a:ext cx="7886700" cy="3459163"/>
          </a:xfrm>
        </p:spPr>
        <p:txBody>
          <a:bodyPr/>
          <a:lstStyle>
            <a:lvl3pPr>
              <a:buSzPct val="120000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Shotened name of the whole presentation</a:t>
            </a: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B149-E6DA-41B8-B33C-916039086D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14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08000" cy="4351338"/>
          </a:xfrm>
        </p:spPr>
        <p:txBody>
          <a:bodyPr/>
          <a:lstStyle>
            <a:lvl3pPr marL="266700" indent="-266700">
              <a:defRPr/>
            </a:lvl3pPr>
            <a:lvl4pPr marL="449263" indent="-182563"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7349" y="1825625"/>
            <a:ext cx="3708000" cy="4351338"/>
          </a:xfrm>
        </p:spPr>
        <p:txBody>
          <a:bodyPr/>
          <a:lstStyle>
            <a:lvl3pPr marL="266700" indent="-266700">
              <a:defRPr/>
            </a:lvl3pPr>
            <a:lvl4pPr marL="449263" indent="-182563"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Shotened name of the whole presentation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6FFC7-AD05-494C-AC25-D1105A3FDC7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337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šip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08" y="90000"/>
            <a:ext cx="7268441" cy="1350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08000" cy="4351338"/>
          </a:xfrm>
        </p:spPr>
        <p:txBody>
          <a:bodyPr/>
          <a:lstStyle>
            <a:lvl1pPr marL="266700" indent="-266700">
              <a:buSzPct val="120000"/>
              <a:buFontTx/>
              <a:buBlip>
                <a:blip r:embed="rId2"/>
              </a:buBlip>
              <a:defRPr/>
            </a:lvl1pPr>
            <a:lvl2pPr marL="266700" indent="-266700">
              <a:buSzPct val="120000"/>
              <a:buFontTx/>
              <a:buBlip>
                <a:blip r:embed="rId2"/>
              </a:buBlip>
              <a:defRPr/>
            </a:lvl2pPr>
            <a:lvl3pPr marL="266700" indent="-266700">
              <a:buSzPct val="120000"/>
              <a:defRPr/>
            </a:lvl3pPr>
            <a:lvl4pPr marL="449263" indent="-182563"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7349" y="1825625"/>
            <a:ext cx="3708000" cy="4351338"/>
          </a:xfrm>
        </p:spPr>
        <p:txBody>
          <a:bodyPr/>
          <a:lstStyle>
            <a:lvl1pPr marL="266700" indent="-266700">
              <a:buSzPct val="120000"/>
              <a:buFontTx/>
              <a:buBlip>
                <a:blip r:embed="rId2"/>
              </a:buBlip>
              <a:defRPr/>
            </a:lvl1pPr>
            <a:lvl2pPr marL="266700" indent="-266700">
              <a:buSzPct val="120000"/>
              <a:buFontTx/>
              <a:buBlip>
                <a:blip r:embed="rId2"/>
              </a:buBlip>
              <a:defRPr/>
            </a:lvl2pPr>
            <a:lvl3pPr marL="266700" indent="-266700">
              <a:buSzPct val="120000"/>
              <a:defRPr/>
            </a:lvl3pPr>
            <a:lvl4pPr marL="449263" indent="-182563"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Shotened name of the whole presentation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61856-9DB1-487F-A3DF-C73FD669CB9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335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 kří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6415088"/>
            <a:ext cx="38163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200" y="0"/>
            <a:ext cx="7426800" cy="21636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636707"/>
            <a:ext cx="3708000" cy="3540256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66700" indent="-266700">
              <a:defRPr/>
            </a:lvl3pPr>
            <a:lvl4pPr marL="449263" indent="-182563"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6000" y="2636707"/>
            <a:ext cx="3708000" cy="3540256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66700" indent="-266700">
              <a:defRPr/>
            </a:lvl3pPr>
            <a:lvl4pPr marL="449263" indent="-182563"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Shotened name of the whole presentation</a:t>
            </a:r>
            <a:endParaRPr lang="cs-CZ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650D8-012C-4597-B076-C5BECC93B2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23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46188" y="90488"/>
            <a:ext cx="7269162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cs-CZ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850" y="6356350"/>
            <a:ext cx="4356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/>
              <a:t>Shotened name of the whole presentation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613" y="6288088"/>
            <a:ext cx="595312" cy="5016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5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EE3AAAFC-AF47-4306-8E7E-7FDC67510E8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pic>
        <p:nvPicPr>
          <p:cNvPr id="1031" name="Obrázek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6415088"/>
            <a:ext cx="38163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09" r:id="rId3"/>
    <p:sldLayoutId id="2147483710" r:id="rId4"/>
    <p:sldLayoutId id="2147483711" r:id="rId5"/>
    <p:sldLayoutId id="2147483718" r:id="rId6"/>
    <p:sldLayoutId id="2147483712" r:id="rId7"/>
    <p:sldLayoutId id="2147483713" r:id="rId8"/>
    <p:sldLayoutId id="2147483719" r:id="rId9"/>
    <p:sldLayoutId id="2147483720" r:id="rId10"/>
    <p:sldLayoutId id="2147483714" r:id="rId11"/>
    <p:sldLayoutId id="2147483715" r:id="rId12"/>
    <p:sldLayoutId id="2147483721" r:id="rId13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Segoe UI" pitchFamily="34" charset="0"/>
          <a:cs typeface="Segoe U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Segoe UI" pitchFamily="34" charset="0"/>
          <a:cs typeface="Segoe U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Segoe UI" pitchFamily="34" charset="0"/>
          <a:cs typeface="Segoe U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Segoe UI" pitchFamily="34" charset="0"/>
          <a:cs typeface="Segoe U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Segoe UI" pitchFamily="34" charset="0"/>
          <a:cs typeface="Segoe U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Segoe UI" pitchFamily="34" charset="0"/>
          <a:cs typeface="Segoe U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Segoe UI" pitchFamily="34" charset="0"/>
          <a:cs typeface="Segoe U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Segoe UI" pitchFamily="34" charset="0"/>
          <a:cs typeface="Segoe UI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sz="2500" b="1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228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20000"/>
        <a:buBlip>
          <a:blip r:embed="rId17"/>
        </a:buBlip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449263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20000"/>
        <a:buBlip>
          <a:blip r:embed="rId17"/>
        </a:buBlip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714375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20000"/>
        <a:buBlip>
          <a:blip r:embed="rId17"/>
        </a:buBlip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Nadpis 1"/>
          <p:cNvSpPr>
            <a:spLocks noGrp="1"/>
          </p:cNvSpPr>
          <p:nvPr>
            <p:ph type="title"/>
          </p:nvPr>
        </p:nvSpPr>
        <p:spPr>
          <a:xfrm>
            <a:off x="1087438" y="0"/>
            <a:ext cx="7426325" cy="2163763"/>
          </a:xfrm>
        </p:spPr>
        <p:txBody>
          <a:bodyPr/>
          <a:lstStyle/>
          <a:p>
            <a:r>
              <a:rPr lang="cs-CZ" dirty="0"/>
              <a:t>Představení </a:t>
            </a:r>
            <a:r>
              <a:rPr lang="cs-CZ" dirty="0" err="1"/>
              <a:t>KpA</a:t>
            </a:r>
            <a:r>
              <a:rPr lang="cs-CZ" dirty="0"/>
              <a:t> 2.2</a:t>
            </a:r>
            <a:endParaRPr lang="cs-CZ" altLang="cs-CZ" dirty="0"/>
          </a:p>
        </p:txBody>
      </p:sp>
      <p:sp>
        <p:nvSpPr>
          <p:cNvPr id="9220" name="Zástupný symbol pro obsah 2"/>
          <p:cNvSpPr>
            <a:spLocks noGrp="1"/>
          </p:cNvSpPr>
          <p:nvPr>
            <p:ph sz="half" idx="1"/>
          </p:nvPr>
        </p:nvSpPr>
        <p:spPr>
          <a:xfrm>
            <a:off x="523875" y="3195144"/>
            <a:ext cx="7805738" cy="2800843"/>
          </a:xfrm>
        </p:spPr>
        <p:txBody>
          <a:bodyPr/>
          <a:lstStyle/>
          <a:p>
            <a:r>
              <a:rPr lang="cs-CZ" sz="2800" dirty="0"/>
              <a:t>Návrh nástroje zajištění a podpory kvality </a:t>
            </a:r>
            <a:r>
              <a:rPr lang="cs-CZ" sz="2800" dirty="0" err="1"/>
              <a:t>adiktologických</a:t>
            </a:r>
            <a:r>
              <a:rPr lang="cs-CZ" sz="2800" dirty="0"/>
              <a:t> služeb</a:t>
            </a:r>
          </a:p>
          <a:p>
            <a:endParaRPr lang="cs-CZ" sz="2800" dirty="0"/>
          </a:p>
          <a:p>
            <a:r>
              <a:rPr lang="cs-CZ" sz="2000" b="0" dirty="0"/>
              <a:t>Mgr. Elizabeth Nováková a Bc. Vojtěch </a:t>
            </a:r>
            <a:r>
              <a:rPr lang="cs-CZ" sz="2000" b="0" dirty="0" smtClean="0"/>
              <a:t>Jágl, </a:t>
            </a:r>
          </a:p>
          <a:p>
            <a:r>
              <a:rPr lang="cs-CZ" sz="2000" b="0" dirty="0" smtClean="0"/>
              <a:t>metodici kvality </a:t>
            </a:r>
            <a:r>
              <a:rPr lang="cs-CZ" sz="2000" b="0" dirty="0" err="1" smtClean="0"/>
              <a:t>KpA</a:t>
            </a:r>
            <a:r>
              <a:rPr lang="cs-CZ" sz="2000" b="0" dirty="0" smtClean="0"/>
              <a:t> </a:t>
            </a:r>
            <a:r>
              <a:rPr lang="cs-CZ" sz="2000" b="0" dirty="0"/>
              <a:t>2.2, Úřad vlády ČR</a:t>
            </a:r>
          </a:p>
          <a:p>
            <a:pPr marL="0" lvl="2" indent="0">
              <a:buNone/>
            </a:pPr>
            <a:endParaRPr lang="cs-CZ" sz="2000" dirty="0"/>
          </a:p>
          <a:p>
            <a:pPr lvl="2"/>
            <a:endParaRPr lang="cs-CZ" altLang="cs-CZ" sz="2000" dirty="0"/>
          </a:p>
          <a:p>
            <a:pPr marL="0" lvl="2" indent="0" eaLnBrk="1" hangingPunct="1">
              <a:buNone/>
            </a:pPr>
            <a:endParaRPr lang="cs-CZ" altLang="cs-CZ" dirty="0"/>
          </a:p>
        </p:txBody>
      </p:sp>
      <p:sp>
        <p:nvSpPr>
          <p:cNvPr id="9222" name="Zástupný symbol pro číslo snímku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748F9AC-B7F6-42B3-B259-3BBEBD654E85}" type="slidenum">
              <a:rPr lang="cs-CZ" altLang="cs-CZ" smtClean="0">
                <a:latin typeface="Segoe UI" pitchFamily="34" charset="0"/>
                <a:cs typeface="Segoe U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altLang="cs-CZ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5" y="6227038"/>
            <a:ext cx="2015706" cy="4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4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72EC2-0F8B-2D46-97F8-EF52A524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na podporu kvality </a:t>
            </a:r>
            <a:r>
              <a:rPr lang="cs-CZ" dirty="0" smtClean="0"/>
              <a:t> v </a:t>
            </a:r>
            <a:r>
              <a:rPr lang="cs-CZ" dirty="0" err="1"/>
              <a:t>adiktologických</a:t>
            </a:r>
            <a:r>
              <a:rPr lang="cs-CZ" dirty="0"/>
              <a:t> službách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428466-E0EB-1A40-8552-C703A22A9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476" y="2674116"/>
            <a:ext cx="3853174" cy="3502846"/>
          </a:xfrm>
        </p:spPr>
        <p:txBody>
          <a:bodyPr/>
          <a:lstStyle/>
          <a:p>
            <a:pPr marL="0" lvl="2" indent="0">
              <a:buNone/>
            </a:pPr>
            <a:r>
              <a:rPr lang="cs-CZ" altLang="cs-CZ" sz="2200" b="1" dirty="0" smtClean="0"/>
              <a:t>Před </a:t>
            </a:r>
            <a:r>
              <a:rPr lang="cs-CZ" altLang="cs-CZ" sz="2200" b="1" dirty="0"/>
              <a:t>vznikem metodiky…</a:t>
            </a:r>
            <a:endParaRPr lang="cs-CZ" altLang="cs-CZ" sz="2200" dirty="0"/>
          </a:p>
          <a:p>
            <a:pPr lvl="2"/>
            <a:r>
              <a:rPr lang="cs-CZ" altLang="cs-CZ" sz="2200" dirty="0"/>
              <a:t>Jak definovat kvalitu</a:t>
            </a:r>
            <a:r>
              <a:rPr lang="cs-CZ" altLang="cs-CZ" sz="2200" dirty="0" smtClean="0"/>
              <a:t>?</a:t>
            </a:r>
            <a:endParaRPr lang="cs-CZ" altLang="cs-CZ" sz="2200" dirty="0"/>
          </a:p>
          <a:p>
            <a:pPr lvl="2"/>
            <a:r>
              <a:rPr lang="cs-CZ" altLang="cs-CZ" sz="2200" dirty="0"/>
              <a:t>Co je kvalita v </a:t>
            </a:r>
            <a:r>
              <a:rPr lang="cs-CZ" altLang="cs-CZ" sz="2200" dirty="0" err="1"/>
              <a:t>adiktologii</a:t>
            </a:r>
            <a:r>
              <a:rPr lang="cs-CZ" altLang="cs-CZ" sz="2200" dirty="0"/>
              <a:t>?</a:t>
            </a:r>
          </a:p>
          <a:p>
            <a:pPr lvl="2"/>
            <a:r>
              <a:rPr lang="cs-CZ" altLang="cs-CZ" sz="2200" dirty="0"/>
              <a:t>Jak se dá kvalita změřit?</a:t>
            </a:r>
          </a:p>
          <a:p>
            <a:pPr lvl="2"/>
            <a:r>
              <a:rPr lang="cs-CZ" altLang="cs-CZ" sz="2200" dirty="0"/>
              <a:t>Účel metodiky?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B2EFAD-BCA1-9A4A-9595-74B07856E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6650" y="2674116"/>
            <a:ext cx="4271322" cy="3502847"/>
          </a:xfrm>
        </p:spPr>
        <p:txBody>
          <a:bodyPr/>
          <a:lstStyle/>
          <a:p>
            <a:r>
              <a:rPr lang="cs-CZ" altLang="cs-CZ" sz="2200" dirty="0"/>
              <a:t>Plán postupu</a:t>
            </a:r>
          </a:p>
          <a:p>
            <a:pPr lvl="2"/>
            <a:r>
              <a:rPr lang="cs-CZ" altLang="cs-CZ" dirty="0"/>
              <a:t>Komparativní analýza zahraničních modelů zajištění kvality </a:t>
            </a:r>
            <a:r>
              <a:rPr lang="cs-CZ" altLang="cs-CZ" dirty="0" err="1"/>
              <a:t>adiktologických</a:t>
            </a:r>
            <a:r>
              <a:rPr lang="cs-CZ" altLang="cs-CZ" dirty="0"/>
              <a:t> služeb a výběr prvků využitelných </a:t>
            </a:r>
            <a:r>
              <a:rPr lang="cs-CZ" altLang="cs-CZ" dirty="0" smtClean="0"/>
              <a:t>        v </a:t>
            </a:r>
            <a:r>
              <a:rPr lang="cs-CZ" altLang="cs-CZ" dirty="0"/>
              <a:t>prostředí ČR</a:t>
            </a:r>
          </a:p>
          <a:p>
            <a:pPr lvl="2"/>
            <a:r>
              <a:rPr lang="cs-CZ" altLang="cs-CZ" dirty="0"/>
              <a:t>Dotazníkové šetření o metodách  kvality v </a:t>
            </a:r>
            <a:r>
              <a:rPr lang="cs-CZ" altLang="cs-CZ" dirty="0" err="1"/>
              <a:t>adiktologických</a:t>
            </a:r>
            <a:r>
              <a:rPr lang="cs-CZ" altLang="cs-CZ" dirty="0"/>
              <a:t> službách</a:t>
            </a:r>
          </a:p>
          <a:p>
            <a:pPr lvl="2"/>
            <a:r>
              <a:rPr lang="cs-CZ" altLang="cs-CZ" dirty="0"/>
              <a:t>Oslovení odborníků</a:t>
            </a:r>
          </a:p>
          <a:p>
            <a:pPr lvl="2"/>
            <a:r>
              <a:rPr lang="cs-CZ" altLang="cs-CZ" dirty="0"/>
              <a:t>Individuální a skupinové rozhovory</a:t>
            </a:r>
          </a:p>
          <a:p>
            <a:pPr lvl="2"/>
            <a:r>
              <a:rPr lang="cs-CZ" altLang="cs-CZ" dirty="0"/>
              <a:t>Ustanovení pracovní skupiny</a:t>
            </a:r>
          </a:p>
          <a:p>
            <a:pPr lvl="2"/>
            <a:r>
              <a:rPr lang="cs-CZ" altLang="cs-CZ" dirty="0"/>
              <a:t>Oslovení konzultantů</a:t>
            </a:r>
          </a:p>
          <a:p>
            <a:pPr lvl="2"/>
            <a:r>
              <a:rPr lang="cs-CZ" altLang="cs-CZ" dirty="0"/>
              <a:t>Workshop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9EB89D-1801-2249-BB1B-F9BFCBB75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650D8-012C-4597-B076-C5BECC93B20E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5" y="6227038"/>
            <a:ext cx="2015706" cy="4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103933-9242-864D-BA32-4726F4215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na podporu kvality </a:t>
            </a:r>
            <a:r>
              <a:rPr lang="cs-CZ" dirty="0" smtClean="0"/>
              <a:t> v </a:t>
            </a:r>
            <a:r>
              <a:rPr lang="cs-CZ" dirty="0" err="1"/>
              <a:t>adiktologických</a:t>
            </a:r>
            <a:r>
              <a:rPr lang="cs-CZ" dirty="0"/>
              <a:t> službách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6EE762-0E44-4C42-AE15-7A1B98339B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650D8-012C-4597-B076-C5BECC93B20E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818C259-EBC6-9249-B044-2D070E91BA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7098" y="2837712"/>
            <a:ext cx="1926291" cy="18838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4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Externí systémy kvality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A7F0FDA-5A36-5B43-99E4-F9B589F271B1}"/>
              </a:ext>
            </a:extLst>
          </p:cNvPr>
          <p:cNvSpPr/>
          <p:nvPr/>
        </p:nvSpPr>
        <p:spPr>
          <a:xfrm>
            <a:off x="323850" y="3307297"/>
            <a:ext cx="1737928" cy="16185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Legislativní požadavky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26EA7F28-90A9-854A-A673-8CA5B114F03F}"/>
              </a:ext>
            </a:extLst>
          </p:cNvPr>
          <p:cNvSpPr/>
          <p:nvPr/>
        </p:nvSpPr>
        <p:spPr>
          <a:xfrm>
            <a:off x="1184391" y="4226577"/>
            <a:ext cx="1688402" cy="16185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Certifikace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DB4FFE29-BC38-8448-B365-B3B67D543EB7}"/>
              </a:ext>
            </a:extLst>
          </p:cNvPr>
          <p:cNvSpPr/>
          <p:nvPr/>
        </p:nvSpPr>
        <p:spPr>
          <a:xfrm>
            <a:off x="2694512" y="4527453"/>
            <a:ext cx="1688402" cy="15896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Inspekce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FCC08D90-BBF4-604C-8F19-E6C15511D4FB}"/>
              </a:ext>
            </a:extLst>
          </p:cNvPr>
          <p:cNvSpPr/>
          <p:nvPr/>
        </p:nvSpPr>
        <p:spPr>
          <a:xfrm>
            <a:off x="1217577" y="2255019"/>
            <a:ext cx="1688402" cy="15896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Akreditace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885A1318-D6E2-704B-A132-4E9E7C2566C5}"/>
              </a:ext>
            </a:extLst>
          </p:cNvPr>
          <p:cNvSpPr/>
          <p:nvPr/>
        </p:nvSpPr>
        <p:spPr>
          <a:xfrm>
            <a:off x="4188198" y="2708998"/>
            <a:ext cx="1869141" cy="18838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Interní</a:t>
            </a:r>
          </a:p>
          <a:p>
            <a:pPr algn="ctr"/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systémy</a:t>
            </a:r>
            <a:r>
              <a:rPr lang="cs-CZ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kvality</a:t>
            </a:r>
            <a:endParaRPr lang="cs-CZ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04AAA589-83C6-2B4E-AAF2-9063EFC21E48}"/>
              </a:ext>
            </a:extLst>
          </p:cNvPr>
          <p:cNvSpPr/>
          <p:nvPr/>
        </p:nvSpPr>
        <p:spPr>
          <a:xfrm>
            <a:off x="5823833" y="2284485"/>
            <a:ext cx="1807417" cy="17358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Modely řízení kvality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A3306E1-755E-2E46-B900-31ECAAEDECC1}"/>
              </a:ext>
            </a:extLst>
          </p:cNvPr>
          <p:cNvSpPr/>
          <p:nvPr/>
        </p:nvSpPr>
        <p:spPr>
          <a:xfrm>
            <a:off x="5554661" y="3544958"/>
            <a:ext cx="1807417" cy="17358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TQM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38BD88EE-7866-A04F-A3E4-3A21445EAFEF}"/>
              </a:ext>
            </a:extLst>
          </p:cNvPr>
          <p:cNvSpPr/>
          <p:nvPr/>
        </p:nvSpPr>
        <p:spPr>
          <a:xfrm>
            <a:off x="4678820" y="4424350"/>
            <a:ext cx="1807417" cy="17358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Organizační kultura</a:t>
            </a: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9CE66FDD-CD2E-D845-9241-D1F408D70B48}"/>
              </a:ext>
            </a:extLst>
          </p:cNvPr>
          <p:cNvSpPr/>
          <p:nvPr/>
        </p:nvSpPr>
        <p:spPr>
          <a:xfrm>
            <a:off x="6330877" y="4599476"/>
            <a:ext cx="1807417" cy="17358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Nástroje pro podporu kvality</a:t>
            </a: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D21739E5-A323-5342-AEC3-B93F9E08AD3B}"/>
              </a:ext>
            </a:extLst>
          </p:cNvPr>
          <p:cNvSpPr/>
          <p:nvPr/>
        </p:nvSpPr>
        <p:spPr>
          <a:xfrm>
            <a:off x="7062643" y="3229053"/>
            <a:ext cx="1807417" cy="17358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Modely </a:t>
            </a:r>
          </a:p>
          <a:p>
            <a:pPr algn="ctr"/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pro podporu kvality</a:t>
            </a:r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BB00DA0C-20CB-9947-AE51-618DF83BE766}"/>
              </a:ext>
            </a:extLst>
          </p:cNvPr>
          <p:cNvCxnSpPr/>
          <p:nvPr/>
        </p:nvCxnSpPr>
        <p:spPr>
          <a:xfrm>
            <a:off x="4283389" y="2426677"/>
            <a:ext cx="0" cy="41122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A793A77D-C92E-7F4F-8135-57BC4B4C4F35}"/>
              </a:ext>
            </a:extLst>
          </p:cNvPr>
          <p:cNvCxnSpPr>
            <a:cxnSpLocks/>
          </p:cNvCxnSpPr>
          <p:nvPr/>
        </p:nvCxnSpPr>
        <p:spPr>
          <a:xfrm flipH="1">
            <a:off x="4188198" y="2478469"/>
            <a:ext cx="47367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1CC7E2CE-949A-A14B-BF66-9B9D5548C691}"/>
              </a:ext>
            </a:extLst>
          </p:cNvPr>
          <p:cNvCxnSpPr>
            <a:cxnSpLocks/>
          </p:cNvCxnSpPr>
          <p:nvPr/>
        </p:nvCxnSpPr>
        <p:spPr>
          <a:xfrm>
            <a:off x="8808497" y="2313561"/>
            <a:ext cx="0" cy="42771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32AB9E5E-2C9A-2241-8BEB-17DA38360C32}"/>
              </a:ext>
            </a:extLst>
          </p:cNvPr>
          <p:cNvCxnSpPr>
            <a:cxnSpLocks/>
          </p:cNvCxnSpPr>
          <p:nvPr/>
        </p:nvCxnSpPr>
        <p:spPr>
          <a:xfrm flipH="1" flipV="1">
            <a:off x="4188198" y="6384696"/>
            <a:ext cx="4826848" cy="84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951CC796-2378-5D4F-8D3B-3E84B094730E}"/>
              </a:ext>
            </a:extLst>
          </p:cNvPr>
          <p:cNvSpPr txBox="1"/>
          <p:nvPr/>
        </p:nvSpPr>
        <p:spPr>
          <a:xfrm>
            <a:off x="4204632" y="5808375"/>
            <a:ext cx="3119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METODIKA</a:t>
            </a: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5" y="6227038"/>
            <a:ext cx="2015706" cy="4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72EC2-0F8B-2D46-97F8-EF52A524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na podporu kvality </a:t>
            </a:r>
            <a:r>
              <a:rPr lang="cs-CZ" dirty="0" smtClean="0"/>
              <a:t> v </a:t>
            </a:r>
            <a:r>
              <a:rPr lang="cs-CZ" dirty="0" err="1"/>
              <a:t>adiktologických</a:t>
            </a:r>
            <a:r>
              <a:rPr lang="cs-CZ" dirty="0"/>
              <a:t> službách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428466-E0EB-1A40-8552-C703A22A9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476" y="2562990"/>
            <a:ext cx="3853174" cy="3613971"/>
          </a:xfrm>
        </p:spPr>
        <p:txBody>
          <a:bodyPr/>
          <a:lstStyle/>
          <a:p>
            <a:r>
              <a:rPr lang="cs-CZ" sz="2000" dirty="0"/>
              <a:t>Získávání dat</a:t>
            </a:r>
          </a:p>
          <a:p>
            <a:pPr lvl="2"/>
            <a:r>
              <a:rPr lang="cs-CZ" altLang="cs-CZ" sz="2000" dirty="0"/>
              <a:t>Dotazníkové šetření</a:t>
            </a:r>
          </a:p>
          <a:p>
            <a:pPr lvl="2"/>
            <a:r>
              <a:rPr lang="cs-CZ" altLang="cs-CZ" sz="2000" dirty="0" smtClean="0"/>
              <a:t>Rozhovory s odborníky</a:t>
            </a:r>
          </a:p>
          <a:p>
            <a:pPr lvl="2"/>
            <a:r>
              <a:rPr lang="cs-CZ" altLang="cs-CZ" sz="2000" dirty="0" smtClean="0"/>
              <a:t>Odborné </a:t>
            </a:r>
            <a:r>
              <a:rPr lang="cs-CZ" altLang="cs-CZ" sz="2000" dirty="0"/>
              <a:t>konzultace autorského týmu</a:t>
            </a:r>
          </a:p>
          <a:p>
            <a:pPr lvl="2"/>
            <a:r>
              <a:rPr lang="cs-CZ" altLang="cs-CZ" sz="2000" dirty="0"/>
              <a:t>Spolupráce s kolegy</a:t>
            </a:r>
          </a:p>
          <a:p>
            <a:pPr lvl="2"/>
            <a:r>
              <a:rPr lang="cs-CZ" altLang="cs-CZ" sz="2000" dirty="0"/>
              <a:t>Odborná literatura</a:t>
            </a:r>
          </a:p>
          <a:p>
            <a:pPr lvl="2"/>
            <a:r>
              <a:rPr lang="cs-CZ" altLang="cs-CZ" sz="2000" dirty="0"/>
              <a:t>Oficiální zdroje </a:t>
            </a:r>
            <a:r>
              <a:rPr lang="cs-CZ" altLang="cs-CZ" sz="2000" dirty="0" smtClean="0"/>
              <a:t>modelů</a:t>
            </a:r>
          </a:p>
          <a:p>
            <a:pPr lvl="2"/>
            <a:r>
              <a:rPr lang="cs-CZ" altLang="cs-CZ" sz="2000" dirty="0" smtClean="0"/>
              <a:t>Kurzy, semináře, vzdělávání</a:t>
            </a:r>
            <a:endParaRPr lang="cs-CZ" altLang="cs-CZ" sz="2000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B2EFAD-BCA1-9A4A-9595-74B07856E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6650" y="2562990"/>
            <a:ext cx="4271322" cy="3613973"/>
          </a:xfrm>
        </p:spPr>
        <p:txBody>
          <a:bodyPr/>
          <a:lstStyle/>
          <a:p>
            <a:r>
              <a:rPr lang="cs-CZ" sz="2000" dirty="0"/>
              <a:t>Co tedy funguje?</a:t>
            </a:r>
            <a:endParaRPr lang="cs-CZ" sz="2000" b="0" dirty="0"/>
          </a:p>
          <a:p>
            <a:pPr lvl="2"/>
            <a:r>
              <a:rPr lang="cs-CZ" sz="2000" dirty="0"/>
              <a:t>Naplnění formálních kritérií</a:t>
            </a:r>
          </a:p>
          <a:p>
            <a:pPr lvl="2"/>
            <a:r>
              <a:rPr lang="cs-CZ" sz="2000" dirty="0"/>
              <a:t>Efektivní komunikace</a:t>
            </a:r>
          </a:p>
          <a:p>
            <a:pPr lvl="2"/>
            <a:r>
              <a:rPr lang="cs-CZ" sz="2000" dirty="0" err="1"/>
              <a:t>Multidisciplinarita</a:t>
            </a:r>
            <a:endParaRPr lang="cs-CZ" sz="2000" dirty="0"/>
          </a:p>
          <a:p>
            <a:pPr lvl="2"/>
            <a:r>
              <a:rPr lang="cs-CZ" sz="2000" dirty="0"/>
              <a:t>Hodnocení odvedené práce</a:t>
            </a:r>
          </a:p>
          <a:p>
            <a:pPr lvl="2"/>
            <a:r>
              <a:rPr lang="cs-CZ" sz="2000" dirty="0"/>
              <a:t>Tým v kondici</a:t>
            </a:r>
          </a:p>
          <a:p>
            <a:pPr lvl="2"/>
            <a:r>
              <a:rPr lang="cs-CZ" sz="2000" dirty="0"/>
              <a:t>Koheze týmu</a:t>
            </a:r>
          </a:p>
          <a:p>
            <a:pPr lvl="2"/>
            <a:r>
              <a:rPr lang="cs-CZ" sz="2000" dirty="0"/>
              <a:t>Organizační kultura</a:t>
            </a:r>
          </a:p>
          <a:p>
            <a:pPr lvl="2"/>
            <a:r>
              <a:rPr lang="cs-CZ" sz="2000" dirty="0"/>
              <a:t>Zapojování a zmocňování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9EB89D-1801-2249-BB1B-F9BFCBB75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650D8-012C-4597-B076-C5BECC93B20E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5" y="6227038"/>
            <a:ext cx="2015706" cy="4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72EC2-0F8B-2D46-97F8-EF52A524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na podporu kvality </a:t>
            </a:r>
            <a:r>
              <a:rPr lang="cs-CZ" dirty="0" smtClean="0"/>
              <a:t> v </a:t>
            </a:r>
            <a:r>
              <a:rPr lang="cs-CZ" dirty="0" err="1"/>
              <a:t>adiktologických</a:t>
            </a:r>
            <a:r>
              <a:rPr lang="cs-CZ" dirty="0"/>
              <a:t> službách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428466-E0EB-1A40-8552-C703A22A9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475" y="2562990"/>
            <a:ext cx="3993931" cy="3613972"/>
          </a:xfrm>
        </p:spPr>
        <p:txBody>
          <a:bodyPr/>
          <a:lstStyle/>
          <a:p>
            <a:r>
              <a:rPr lang="cs-CZ" sz="2000" dirty="0"/>
              <a:t>Teoretická část</a:t>
            </a:r>
            <a:endParaRPr lang="cs-CZ" altLang="cs-CZ" sz="2000" dirty="0"/>
          </a:p>
          <a:p>
            <a:pPr lvl="2"/>
            <a:r>
              <a:rPr lang="cs-CZ" altLang="cs-CZ" sz="1700" dirty="0" smtClean="0"/>
              <a:t>Externí systémy zajištění kvality</a:t>
            </a:r>
          </a:p>
          <a:p>
            <a:pPr lvl="2"/>
            <a:r>
              <a:rPr lang="cs-CZ" sz="1700" dirty="0" smtClean="0"/>
              <a:t>Interní kvalita</a:t>
            </a:r>
          </a:p>
          <a:p>
            <a:pPr lvl="2"/>
            <a:r>
              <a:rPr lang="cs-CZ" sz="1700" dirty="0" smtClean="0"/>
              <a:t>Kvalita v </a:t>
            </a:r>
            <a:r>
              <a:rPr lang="cs-CZ" sz="1700" dirty="0" err="1" smtClean="0"/>
              <a:t>adiktologii</a:t>
            </a:r>
            <a:endParaRPr lang="cs-CZ" sz="1700" dirty="0" smtClean="0"/>
          </a:p>
          <a:p>
            <a:pPr lvl="2"/>
            <a:r>
              <a:rPr lang="cs-CZ" sz="1700" dirty="0" smtClean="0"/>
              <a:t>Nástroje podpory interní kvality</a:t>
            </a:r>
          </a:p>
          <a:p>
            <a:pPr lvl="2"/>
            <a:r>
              <a:rPr lang="cs-CZ" sz="1700" dirty="0" smtClean="0"/>
              <a:t>Organizační kultura a organizační klima</a:t>
            </a:r>
          </a:p>
          <a:p>
            <a:pPr lvl="2"/>
            <a:r>
              <a:rPr lang="cs-CZ" sz="1700" dirty="0" smtClean="0"/>
              <a:t>Řízení kvality </a:t>
            </a:r>
          </a:p>
          <a:p>
            <a:pPr lvl="2"/>
            <a:r>
              <a:rPr lang="cs-CZ" sz="1700" dirty="0" smtClean="0"/>
              <a:t>Prvky řízení z tržního sektoru</a:t>
            </a:r>
          </a:p>
          <a:p>
            <a:pPr lvl="2"/>
            <a:r>
              <a:rPr lang="cs-CZ" sz="1700" dirty="0" smtClean="0"/>
              <a:t>TQM, EFQM, QMSS, ISO, </a:t>
            </a:r>
            <a:r>
              <a:rPr lang="cs-CZ" sz="1700" dirty="0" err="1" smtClean="0"/>
              <a:t>ServAs</a:t>
            </a:r>
            <a:endParaRPr lang="cs-CZ" sz="1700" dirty="0" smtClean="0"/>
          </a:p>
          <a:p>
            <a:pPr lvl="2"/>
            <a:r>
              <a:rPr lang="cs-CZ" sz="1700" dirty="0" err="1" smtClean="0"/>
              <a:t>Kaizen</a:t>
            </a:r>
            <a:r>
              <a:rPr lang="cs-CZ" sz="1700" dirty="0" smtClean="0"/>
              <a:t>, </a:t>
            </a:r>
            <a:r>
              <a:rPr lang="cs-CZ" sz="1700" dirty="0" err="1" smtClean="0"/>
              <a:t>NIATx</a:t>
            </a:r>
            <a:r>
              <a:rPr lang="cs-CZ" sz="1700" dirty="0" smtClean="0"/>
              <a:t>, </a:t>
            </a:r>
            <a:r>
              <a:rPr lang="cs-CZ" sz="1700" dirty="0" err="1" smtClean="0"/>
              <a:t>Lean</a:t>
            </a:r>
            <a:r>
              <a:rPr lang="cs-CZ" sz="1700" dirty="0" smtClean="0"/>
              <a:t>, Klientský audit atd.</a:t>
            </a:r>
          </a:p>
          <a:p>
            <a:pPr lvl="2"/>
            <a:r>
              <a:rPr lang="cs-CZ" sz="1700" dirty="0" smtClean="0"/>
              <a:t>Současná praxe kvality ve službách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B2EFAD-BCA1-9A4A-9595-74B07856E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6650" y="2562990"/>
            <a:ext cx="4271322" cy="3613973"/>
          </a:xfrm>
        </p:spPr>
        <p:txBody>
          <a:bodyPr/>
          <a:lstStyle/>
          <a:p>
            <a:r>
              <a:rPr lang="cs-CZ" sz="2000" dirty="0"/>
              <a:t>Metodická část</a:t>
            </a:r>
          </a:p>
          <a:p>
            <a:pPr lvl="2"/>
            <a:r>
              <a:rPr lang="cs-CZ" altLang="cs-CZ" sz="1700" dirty="0"/>
              <a:t>Mapa kvality</a:t>
            </a:r>
          </a:p>
          <a:p>
            <a:pPr lvl="2"/>
            <a:r>
              <a:rPr lang="cs-CZ" altLang="cs-CZ" sz="1700" dirty="0"/>
              <a:t>Klíčové oblasti kvality</a:t>
            </a:r>
          </a:p>
          <a:p>
            <a:pPr lvl="2"/>
            <a:r>
              <a:rPr lang="cs-CZ" sz="1700" dirty="0"/>
              <a:t>Proces neustálého zlepšování</a:t>
            </a:r>
          </a:p>
          <a:p>
            <a:pPr lvl="2"/>
            <a:r>
              <a:rPr lang="cs-CZ" altLang="cs-CZ" sz="1700" dirty="0"/>
              <a:t>Dobrá praxe</a:t>
            </a:r>
          </a:p>
          <a:p>
            <a:pPr lvl="2"/>
            <a:r>
              <a:rPr lang="cs-CZ" sz="1700" dirty="0"/>
              <a:t>Přílohy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9EB89D-1801-2249-BB1B-F9BFCBB75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650D8-012C-4597-B076-C5BECC93B20E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5" y="6227038"/>
            <a:ext cx="2015706" cy="41781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9983D6C-22C6-774C-B625-495488987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251" y="3755171"/>
            <a:ext cx="3304749" cy="268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3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72EC2-0F8B-2D46-97F8-EF52A524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na podporu kvality </a:t>
            </a:r>
            <a:r>
              <a:rPr lang="cs-CZ" dirty="0" smtClean="0"/>
              <a:t> v </a:t>
            </a:r>
            <a:r>
              <a:rPr lang="cs-CZ" dirty="0" err="1"/>
              <a:t>adiktologických</a:t>
            </a:r>
            <a:r>
              <a:rPr lang="cs-CZ" dirty="0"/>
              <a:t> službách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9EB89D-1801-2249-BB1B-F9BFCBB75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650D8-012C-4597-B076-C5BECC93B20E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5" y="6227038"/>
            <a:ext cx="2015706" cy="41781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B3325B8-A648-614F-B494-EFBCD02CCFB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4" b="13464"/>
          <a:stretch/>
        </p:blipFill>
        <p:spPr bwMode="auto">
          <a:xfrm>
            <a:off x="568470" y="2490951"/>
            <a:ext cx="3478013" cy="3736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Zástupný obsah 6">
            <a:extLst>
              <a:ext uri="{FF2B5EF4-FFF2-40B4-BE49-F238E27FC236}">
                <a16:creationId xmlns:a16="http://schemas.microsoft.com/office/drawing/2014/main" id="{35569698-9334-1E4B-93B4-0D1F75A01466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8" r="4471" b="32244"/>
          <a:stretch/>
        </p:blipFill>
        <p:spPr bwMode="auto">
          <a:xfrm>
            <a:off x="4178291" y="2659857"/>
            <a:ext cx="4746634" cy="3776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ED882F4A-28F6-A344-8BA8-AD635DBDB56D}"/>
              </a:ext>
            </a:extLst>
          </p:cNvPr>
          <p:cNvSpPr txBox="1"/>
          <p:nvPr/>
        </p:nvSpPr>
        <p:spPr>
          <a:xfrm>
            <a:off x="349562" y="5759570"/>
            <a:ext cx="3511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Principy TQM.</a:t>
            </a:r>
          </a:p>
        </p:txBody>
      </p:sp>
    </p:spTree>
    <p:extLst>
      <p:ext uri="{BB962C8B-B14F-4D97-AF65-F5344CB8AC3E}">
        <p14:creationId xmlns:p14="http://schemas.microsoft.com/office/powerpoint/2010/main" val="8193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5B4127-402C-6040-8797-F84B0C60BD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650D8-012C-4597-B076-C5BECC93B20E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5377E9F8-21A7-E74D-BA66-7FA6CEB4370D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885" y="0"/>
            <a:ext cx="5659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C23F0537-4E57-2846-816C-7264828803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52" y="0"/>
            <a:ext cx="7168086" cy="10137724"/>
          </a:xfr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089ACA-F789-DA42-A890-087AEDFA32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650D8-012C-4597-B076-C5BECC93B20E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06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72EC2-0F8B-2D46-97F8-EF52A524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na podporu kvality </a:t>
            </a:r>
            <a:r>
              <a:rPr lang="cs-CZ" dirty="0" smtClean="0"/>
              <a:t> v </a:t>
            </a:r>
            <a:r>
              <a:rPr lang="cs-CZ" dirty="0" err="1"/>
              <a:t>adiktologických</a:t>
            </a:r>
            <a:r>
              <a:rPr lang="cs-CZ" dirty="0"/>
              <a:t> službách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428466-E0EB-1A40-8552-C703A22A9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476" y="2869324"/>
            <a:ext cx="5297214" cy="3307637"/>
          </a:xfrm>
        </p:spPr>
        <p:txBody>
          <a:bodyPr/>
          <a:lstStyle/>
          <a:p>
            <a:pPr lvl="2"/>
            <a:r>
              <a:rPr lang="cs-CZ" sz="2000" dirty="0"/>
              <a:t>Orientace na kvalitativní aspekty kvality</a:t>
            </a:r>
          </a:p>
          <a:p>
            <a:pPr lvl="2"/>
            <a:r>
              <a:rPr lang="cs-CZ" sz="2000" dirty="0"/>
              <a:t>Průvodce na cestě ke zvyšování kvality</a:t>
            </a:r>
          </a:p>
          <a:p>
            <a:pPr lvl="2"/>
            <a:r>
              <a:rPr lang="cs-CZ" sz="2000" dirty="0"/>
              <a:t>Kvalita jako cesta neustálého rozvoje</a:t>
            </a:r>
          </a:p>
          <a:p>
            <a:pPr lvl="2"/>
            <a:r>
              <a:rPr lang="cs-CZ" sz="2000" dirty="0"/>
              <a:t>Odpovědnost a zapojení všech účastníků</a:t>
            </a:r>
          </a:p>
          <a:p>
            <a:pPr lvl="2"/>
            <a:r>
              <a:rPr lang="cs-CZ" sz="2000" dirty="0"/>
              <a:t>Vědomá práce s kvalitou </a:t>
            </a:r>
          </a:p>
          <a:p>
            <a:pPr lvl="2"/>
            <a:r>
              <a:rPr lang="cs-CZ" sz="2000" dirty="0"/>
              <a:t>Kvalita jako společný produkt služby, </a:t>
            </a:r>
            <a:r>
              <a:rPr lang="cs-CZ" sz="2000" dirty="0" smtClean="0"/>
              <a:t>   vedení, pracovníků </a:t>
            </a:r>
            <a:r>
              <a:rPr lang="cs-CZ" sz="2000" dirty="0"/>
              <a:t>a klientů</a:t>
            </a:r>
          </a:p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9EB89D-1801-2249-BB1B-F9BFCBB75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650D8-012C-4597-B076-C5BECC93B20E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5" y="6227038"/>
            <a:ext cx="2015706" cy="417818"/>
          </a:xfrm>
          <a:prstGeom prst="rect">
            <a:avLst/>
          </a:prstGeom>
        </p:spPr>
      </p:pic>
      <p:pic>
        <p:nvPicPr>
          <p:cNvPr id="8" name="Zástupný obsah 7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CFF1637B-440C-B846-B470-EC0AA86FA6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6334">
            <a:off x="5350504" y="2798204"/>
            <a:ext cx="3708400" cy="2855282"/>
          </a:xfrm>
        </p:spPr>
      </p:pic>
    </p:spTree>
    <p:extLst>
      <p:ext uri="{BB962C8B-B14F-4D97-AF65-F5344CB8AC3E}">
        <p14:creationId xmlns:p14="http://schemas.microsoft.com/office/powerpoint/2010/main" val="4551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C68E4-DE19-F649-8D85-F7CD65B7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00" y="0"/>
            <a:ext cx="7625876" cy="2163600"/>
          </a:xfrm>
        </p:spPr>
        <p:txBody>
          <a:bodyPr/>
          <a:lstStyle/>
          <a:p>
            <a:r>
              <a:rPr lang="cs-CZ" dirty="0" smtClean="0"/>
              <a:t>Revize Standardů odborné způsobilosti </a:t>
            </a:r>
            <a:r>
              <a:rPr lang="cs-CZ" dirty="0" err="1" smtClean="0"/>
              <a:t>adiktologických</a:t>
            </a:r>
            <a:r>
              <a:rPr lang="cs-CZ" dirty="0" smtClean="0"/>
              <a:t> služeb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DE714F-EE4B-924C-8DF8-0F7765C39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2837792"/>
            <a:ext cx="8084427" cy="3339169"/>
          </a:xfrm>
        </p:spPr>
        <p:txBody>
          <a:bodyPr/>
          <a:lstStyle/>
          <a:p>
            <a:r>
              <a:rPr lang="cs-CZ" sz="2200" b="0" dirty="0" smtClean="0"/>
              <a:t>Bc</a:t>
            </a:r>
            <a:r>
              <a:rPr lang="cs-CZ" sz="2200" b="0" dirty="0"/>
              <a:t>. Vojtěch </a:t>
            </a:r>
            <a:r>
              <a:rPr lang="cs-CZ" sz="2200" b="0" dirty="0" smtClean="0"/>
              <a:t>Jágl.</a:t>
            </a:r>
            <a:r>
              <a:rPr lang="cs-CZ" sz="2400" b="0" dirty="0"/>
              <a:t> </a:t>
            </a:r>
            <a:r>
              <a:rPr lang="cs-CZ" sz="2400" b="0" dirty="0" smtClean="0"/>
              <a:t>metodik </a:t>
            </a:r>
            <a:r>
              <a:rPr lang="cs-CZ" sz="2400" b="0" dirty="0"/>
              <a:t>kvality </a:t>
            </a:r>
            <a:r>
              <a:rPr lang="cs-CZ" sz="2400" b="0" dirty="0" err="1"/>
              <a:t>KpA</a:t>
            </a:r>
            <a:r>
              <a:rPr lang="cs-CZ" sz="2400" b="0" dirty="0"/>
              <a:t> 2.2</a:t>
            </a:r>
          </a:p>
          <a:p>
            <a:r>
              <a:rPr lang="cs-CZ" sz="2200" dirty="0" smtClean="0"/>
              <a:t>Zpracovatelé Standardů: </a:t>
            </a:r>
            <a:r>
              <a:rPr lang="cs-CZ" sz="2200" b="0" dirty="0"/>
              <a:t>PhDr. Lenka </a:t>
            </a:r>
            <a:r>
              <a:rPr lang="cs-CZ" sz="2200" b="0" dirty="0" smtClean="0"/>
              <a:t>Skácelová</a:t>
            </a:r>
            <a:r>
              <a:rPr lang="cs-CZ" sz="2200" b="0" dirty="0"/>
              <a:t>;</a:t>
            </a:r>
            <a:r>
              <a:rPr lang="cs-CZ" sz="2200" b="0" dirty="0" smtClean="0"/>
              <a:t>                   PhDr</a:t>
            </a:r>
            <a:r>
              <a:rPr lang="cs-CZ" sz="2200" b="0" dirty="0"/>
              <a:t>. Mgr. Dagmar </a:t>
            </a:r>
            <a:r>
              <a:rPr lang="cs-CZ" sz="2200" b="0" dirty="0" err="1" smtClean="0"/>
              <a:t>Krutilová</a:t>
            </a:r>
            <a:r>
              <a:rPr lang="cs-CZ" sz="2200" b="0" dirty="0"/>
              <a:t>;</a:t>
            </a:r>
            <a:r>
              <a:rPr lang="cs-CZ" sz="2200" b="0" dirty="0" smtClean="0"/>
              <a:t> Mgr</a:t>
            </a:r>
            <a:r>
              <a:rPr lang="cs-CZ" sz="2200" b="0" dirty="0"/>
              <a:t>. Lucie </a:t>
            </a:r>
            <a:r>
              <a:rPr lang="cs-CZ" sz="2200" b="0" dirty="0" smtClean="0"/>
              <a:t>Mašková;              Kristýna Karpíšková; </a:t>
            </a:r>
            <a:r>
              <a:rPr lang="cs-CZ" sz="2200" b="0" dirty="0"/>
              <a:t>PhDr. Josef Radimecký, Ph.D., </a:t>
            </a:r>
            <a:r>
              <a:rPr lang="cs-CZ" sz="2200" b="0" dirty="0" err="1"/>
              <a:t>MSc</a:t>
            </a:r>
            <a:r>
              <a:rPr lang="cs-CZ" sz="2200" b="0" dirty="0"/>
              <a:t>.;</a:t>
            </a:r>
            <a:r>
              <a:rPr lang="cs-CZ" sz="2200" b="0" dirty="0" smtClean="0"/>
              <a:t>       MUDr</a:t>
            </a:r>
            <a:r>
              <a:rPr lang="cs-CZ" sz="2200" b="0" dirty="0"/>
              <a:t>. David </a:t>
            </a:r>
            <a:r>
              <a:rPr lang="cs-CZ" sz="2200" b="0" dirty="0" err="1"/>
              <a:t>Adameček</a:t>
            </a:r>
            <a:r>
              <a:rPr lang="cs-CZ" sz="2200" b="0" dirty="0"/>
              <a:t>; </a:t>
            </a:r>
            <a:r>
              <a:rPr lang="cs-CZ" sz="2200" b="0" dirty="0" smtClean="0"/>
              <a:t>MUDr. Jiří Dvořáček; </a:t>
            </a:r>
            <a:r>
              <a:rPr lang="cs-CZ" sz="2200" b="0" dirty="0"/>
              <a:t>MUDr. Jiří </a:t>
            </a:r>
            <a:r>
              <a:rPr lang="cs-CZ" sz="2200" b="0" dirty="0" smtClean="0"/>
              <a:t>Dolák; PhDr</a:t>
            </a:r>
            <a:r>
              <a:rPr lang="cs-CZ" sz="2200" b="0" dirty="0"/>
              <a:t>. Petr Hrouzek, Ph.D</a:t>
            </a:r>
            <a:r>
              <a:rPr lang="cs-CZ" sz="2200" b="0" dirty="0" smtClean="0"/>
              <a:t>.;</a:t>
            </a:r>
            <a:r>
              <a:rPr lang="cs-CZ" sz="2200" b="0" dirty="0"/>
              <a:t> Mgr. Milan </a:t>
            </a:r>
            <a:r>
              <a:rPr lang="cs-CZ" sz="2200" b="0" dirty="0" smtClean="0"/>
              <a:t>Černý.</a:t>
            </a:r>
          </a:p>
          <a:p>
            <a:r>
              <a:rPr lang="cs-CZ" sz="2200" dirty="0" smtClean="0"/>
              <a:t>Odborní konzultanti</a:t>
            </a:r>
            <a:r>
              <a:rPr lang="cs-CZ" sz="2200" dirty="0"/>
              <a:t>: </a:t>
            </a:r>
            <a:r>
              <a:rPr lang="cs-CZ" sz="2200" b="0" dirty="0"/>
              <a:t>Ing. Mgr. Aleš </a:t>
            </a:r>
            <a:r>
              <a:rPr lang="cs-CZ" sz="2200" b="0" dirty="0" err="1" smtClean="0"/>
              <a:t>Herzog</a:t>
            </a:r>
            <a:r>
              <a:rPr lang="cs-CZ" sz="2200" b="0" dirty="0" smtClean="0"/>
              <a:t>;                           Mgr</a:t>
            </a:r>
            <a:r>
              <a:rPr lang="cs-CZ" sz="2200" b="0" dirty="0"/>
              <a:t>. Tomáš Petr, </a:t>
            </a:r>
            <a:r>
              <a:rPr lang="cs-CZ" sz="2200" b="0" dirty="0" err="1"/>
              <a:t>Ph.D</a:t>
            </a:r>
            <a:r>
              <a:rPr lang="cs-CZ" sz="2200" b="0" dirty="0"/>
              <a:t>; Mgr. Olga </a:t>
            </a:r>
            <a:r>
              <a:rPr lang="cs-CZ" sz="2200" b="0" dirty="0" smtClean="0"/>
              <a:t>Šustrová;                               Mgr</a:t>
            </a:r>
            <a:r>
              <a:rPr lang="cs-CZ" sz="2200" b="0" dirty="0"/>
              <a:t>. Ondřej Sklenář</a:t>
            </a:r>
            <a:r>
              <a:rPr lang="cs-CZ" sz="2200" b="0" dirty="0" smtClean="0"/>
              <a:t> </a:t>
            </a:r>
            <a:r>
              <a:rPr lang="cs-CZ" sz="2200" b="0" dirty="0"/>
              <a:t>a další.</a:t>
            </a:r>
          </a:p>
          <a:p>
            <a:endParaRPr lang="cs-CZ" b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C853BA-DB1A-FB48-AE12-4CB93AD9B3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650D8-012C-4597-B076-C5BECC93B20E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5" y="6227038"/>
            <a:ext cx="2015706" cy="4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C68E4-DE19-F649-8D85-F7CD65B7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00" y="0"/>
            <a:ext cx="7625876" cy="2163600"/>
          </a:xfrm>
        </p:spPr>
        <p:txBody>
          <a:bodyPr/>
          <a:lstStyle/>
          <a:p>
            <a:r>
              <a:rPr lang="cs-CZ" dirty="0" smtClean="0"/>
              <a:t>Revize Standardů odborné způsobilosti </a:t>
            </a:r>
            <a:r>
              <a:rPr lang="cs-CZ" dirty="0" err="1" smtClean="0"/>
              <a:t>adiktologických</a:t>
            </a:r>
            <a:r>
              <a:rPr lang="cs-CZ" dirty="0" smtClean="0"/>
              <a:t> služeb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DE714F-EE4B-924C-8DF8-0F7765C39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3815254"/>
            <a:ext cx="8084427" cy="2361707"/>
          </a:xfrm>
        </p:spPr>
        <p:txBody>
          <a:bodyPr/>
          <a:lstStyle/>
          <a:p>
            <a:r>
              <a:rPr lang="cs-CZ" b="0" dirty="0"/>
              <a:t>PhDr. Petr Hrouzek, Ph.D</a:t>
            </a:r>
            <a:r>
              <a:rPr lang="cs-CZ" b="0" dirty="0" smtClean="0"/>
              <a:t>.,                                                          ředitel CPPT, o.p.s., zpracovatel revize Standardů</a:t>
            </a:r>
            <a:endParaRPr lang="cs-CZ" b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C853BA-DB1A-FB48-AE12-4CB93AD9B3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650D8-012C-4597-B076-C5BECC93B20E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5" y="6227038"/>
            <a:ext cx="2015706" cy="4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7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Nadpis 1"/>
          <p:cNvSpPr>
            <a:spLocks noGrp="1"/>
          </p:cNvSpPr>
          <p:nvPr>
            <p:ph type="title"/>
          </p:nvPr>
        </p:nvSpPr>
        <p:spPr>
          <a:xfrm>
            <a:off x="1087438" y="0"/>
            <a:ext cx="7426325" cy="2163763"/>
          </a:xfrm>
        </p:spPr>
        <p:txBody>
          <a:bodyPr/>
          <a:lstStyle/>
          <a:p>
            <a:pPr eaLnBrk="1" hangingPunct="1"/>
            <a:r>
              <a:rPr lang="cs-CZ" altLang="cs-CZ" dirty="0"/>
              <a:t>Mnoho podob kvality</a:t>
            </a:r>
          </a:p>
        </p:txBody>
      </p:sp>
      <p:sp>
        <p:nvSpPr>
          <p:cNvPr id="11268" name="Zástupný symbol pro číslo snímku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9B2121F-F848-4C1B-8959-7885931F9A9D}" type="slidenum">
              <a:rPr lang="cs-CZ" altLang="cs-CZ" smtClean="0">
                <a:solidFill>
                  <a:srgbClr val="000000"/>
                </a:solidFill>
                <a:latin typeface="Segoe UI" panose="020B0502040204020203" pitchFamily="34" charset="0"/>
                <a:cs typeface="Segoe U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altLang="cs-CZ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5" y="6227038"/>
            <a:ext cx="2015706" cy="417818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1DAF1191-EF7A-3140-8709-702019E5974D}"/>
              </a:ext>
            </a:extLst>
          </p:cNvPr>
          <p:cNvSpPr/>
          <p:nvPr/>
        </p:nvSpPr>
        <p:spPr>
          <a:xfrm>
            <a:off x="2126626" y="2874582"/>
            <a:ext cx="2114227" cy="200905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Zajištění</a:t>
            </a: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kvality</a:t>
            </a: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E4AA0092-9DD7-8846-B4BA-EF379AE7EFBC}"/>
              </a:ext>
            </a:extLst>
          </p:cNvPr>
          <p:cNvSpPr/>
          <p:nvPr/>
        </p:nvSpPr>
        <p:spPr>
          <a:xfrm>
            <a:off x="202644" y="2472246"/>
            <a:ext cx="1646069" cy="152055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Efektivita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FE9775A5-A0E0-174F-B3E6-B23869047ED0}"/>
              </a:ext>
            </a:extLst>
          </p:cNvPr>
          <p:cNvSpPr/>
          <p:nvPr/>
        </p:nvSpPr>
        <p:spPr>
          <a:xfrm>
            <a:off x="355968" y="3756950"/>
            <a:ext cx="2153996" cy="200905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Spokojenost zaměstnanců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D8580A57-C205-5144-BB4F-A313F60F2C03}"/>
              </a:ext>
            </a:extLst>
          </p:cNvPr>
          <p:cNvSpPr/>
          <p:nvPr/>
        </p:nvSpPr>
        <p:spPr>
          <a:xfrm>
            <a:off x="3365158" y="1901658"/>
            <a:ext cx="2114227" cy="20911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Modely kvality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17FD30E6-1154-6541-BFED-5A1CEBB4EA92}"/>
              </a:ext>
            </a:extLst>
          </p:cNvPr>
          <p:cNvSpPr/>
          <p:nvPr/>
        </p:nvSpPr>
        <p:spPr>
          <a:xfrm>
            <a:off x="5096047" y="3175898"/>
            <a:ext cx="2015706" cy="18784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Kvalita očima klientů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4D3F356D-37FD-3D47-8122-3D1964C3438A}"/>
              </a:ext>
            </a:extLst>
          </p:cNvPr>
          <p:cNvSpPr/>
          <p:nvPr/>
        </p:nvSpPr>
        <p:spPr>
          <a:xfrm>
            <a:off x="5898707" y="4705706"/>
            <a:ext cx="1869141" cy="1748118"/>
          </a:xfrm>
          <a:prstGeom prst="ellipse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Řízení kvality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02EABA9A-3757-D344-8466-74A65552F981}"/>
              </a:ext>
            </a:extLst>
          </p:cNvPr>
          <p:cNvSpPr/>
          <p:nvPr/>
        </p:nvSpPr>
        <p:spPr>
          <a:xfrm>
            <a:off x="6744088" y="2132572"/>
            <a:ext cx="1869141" cy="187849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Ověřování kvality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93177E32-54ED-9B48-83E4-ACEC9DF2EAC6}"/>
              </a:ext>
            </a:extLst>
          </p:cNvPr>
          <p:cNvSpPr/>
          <p:nvPr/>
        </p:nvSpPr>
        <p:spPr>
          <a:xfrm>
            <a:off x="6983648" y="3573491"/>
            <a:ext cx="1940354" cy="20062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Kvalita života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9242F21B-EFDB-CD46-899E-21DFD56512B8}"/>
              </a:ext>
            </a:extLst>
          </p:cNvPr>
          <p:cNvSpPr/>
          <p:nvPr/>
        </p:nvSpPr>
        <p:spPr>
          <a:xfrm>
            <a:off x="2093398" y="4761479"/>
            <a:ext cx="1869141" cy="1748118"/>
          </a:xfrm>
          <a:prstGeom prst="ellipse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Kontrola kvality</a:t>
            </a: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CB55D88B-5B76-5743-A69F-1717F1F73D52}"/>
              </a:ext>
            </a:extLst>
          </p:cNvPr>
          <p:cNvSpPr/>
          <p:nvPr/>
        </p:nvSpPr>
        <p:spPr>
          <a:xfrm>
            <a:off x="3724056" y="4137751"/>
            <a:ext cx="2351463" cy="2260299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Standardizace</a:t>
            </a: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F748326C-238F-A146-88D8-34717351DF1E}"/>
              </a:ext>
            </a:extLst>
          </p:cNvPr>
          <p:cNvSpPr/>
          <p:nvPr/>
        </p:nvSpPr>
        <p:spPr>
          <a:xfrm>
            <a:off x="1507374" y="1795772"/>
            <a:ext cx="1869141" cy="1748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Neustálý rozvoj</a:t>
            </a: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4F50BC0B-6580-5745-9662-1C701A74CC90}"/>
              </a:ext>
            </a:extLst>
          </p:cNvPr>
          <p:cNvSpPr/>
          <p:nvPr/>
        </p:nvSpPr>
        <p:spPr>
          <a:xfrm>
            <a:off x="5244982" y="1655705"/>
            <a:ext cx="1785712" cy="1748119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Akreditace</a:t>
            </a: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C68E4-DE19-F649-8D85-F7CD65B7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00" y="0"/>
            <a:ext cx="7625876" cy="2163600"/>
          </a:xfrm>
        </p:spPr>
        <p:txBody>
          <a:bodyPr/>
          <a:lstStyle/>
          <a:p>
            <a:r>
              <a:rPr lang="cs-CZ" dirty="0" smtClean="0"/>
              <a:t>CÍL Revize Standardů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DE714F-EE4B-924C-8DF8-0F7765C39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2511972"/>
            <a:ext cx="8084427" cy="3664989"/>
          </a:xfrm>
        </p:spPr>
        <p:txBody>
          <a:bodyPr/>
          <a:lstStyle/>
          <a:p>
            <a:pPr marL="0" lvl="2" indent="0">
              <a:buNone/>
            </a:pPr>
            <a:r>
              <a:rPr lang="cs-CZ" sz="2000" dirty="0"/>
              <a:t>Soulad s novou </a:t>
            </a:r>
            <a:r>
              <a:rPr lang="cs-CZ" sz="2000" b="1" dirty="0"/>
              <a:t>Typologií </a:t>
            </a:r>
            <a:r>
              <a:rPr lang="cs-CZ" sz="2000" b="1" dirty="0" err="1"/>
              <a:t>adiktologických</a:t>
            </a:r>
            <a:r>
              <a:rPr lang="cs-CZ" sz="2000" b="1" dirty="0"/>
              <a:t> služeb </a:t>
            </a:r>
          </a:p>
          <a:p>
            <a:pPr lvl="2"/>
            <a:r>
              <a:rPr lang="cs-CZ" sz="2000" dirty="0" err="1"/>
              <a:t>Adiktologické</a:t>
            </a:r>
            <a:r>
              <a:rPr lang="cs-CZ" sz="2000" dirty="0"/>
              <a:t> preventivní služby</a:t>
            </a:r>
          </a:p>
          <a:p>
            <a:pPr lvl="2"/>
            <a:r>
              <a:rPr lang="cs-CZ" sz="2000" dirty="0" err="1"/>
              <a:t>Adiktologické</a:t>
            </a:r>
            <a:r>
              <a:rPr lang="cs-CZ" sz="2000" dirty="0"/>
              <a:t> nízkoprahové služby</a:t>
            </a:r>
          </a:p>
          <a:p>
            <a:pPr lvl="2"/>
            <a:r>
              <a:rPr lang="cs-CZ" sz="2000" dirty="0" err="1"/>
              <a:t>Adiktologické</a:t>
            </a:r>
            <a:r>
              <a:rPr lang="cs-CZ" sz="2000" dirty="0"/>
              <a:t> ambulantní služby</a:t>
            </a:r>
          </a:p>
          <a:p>
            <a:pPr lvl="2"/>
            <a:r>
              <a:rPr lang="cs-CZ" sz="2000" dirty="0" err="1"/>
              <a:t>Adiktologické</a:t>
            </a:r>
            <a:r>
              <a:rPr lang="cs-CZ" sz="2000" dirty="0"/>
              <a:t> služby krátkodobé stabilizace</a:t>
            </a:r>
          </a:p>
          <a:p>
            <a:pPr lvl="2"/>
            <a:r>
              <a:rPr lang="cs-CZ" sz="2000" dirty="0" err="1"/>
              <a:t>Adiktologické</a:t>
            </a:r>
            <a:r>
              <a:rPr lang="cs-CZ" sz="2000" dirty="0"/>
              <a:t> rezidenční služby</a:t>
            </a:r>
          </a:p>
          <a:p>
            <a:pPr lvl="2">
              <a:spcAft>
                <a:spcPts val="600"/>
              </a:spcAft>
            </a:pPr>
            <a:r>
              <a:rPr lang="cs-CZ" sz="2000" dirty="0" err="1"/>
              <a:t>Adiktologické</a:t>
            </a:r>
            <a:r>
              <a:rPr lang="cs-CZ" sz="2000" dirty="0"/>
              <a:t> služby následné </a:t>
            </a:r>
            <a:r>
              <a:rPr lang="cs-CZ" sz="2000" dirty="0" smtClean="0"/>
              <a:t>péče</a:t>
            </a:r>
            <a:endParaRPr lang="cs-CZ" sz="2000" dirty="0"/>
          </a:p>
          <a:p>
            <a:pPr marL="0" lvl="2" indent="0">
              <a:buNone/>
            </a:pPr>
            <a:r>
              <a:rPr lang="cs-CZ" sz="2000" dirty="0"/>
              <a:t>Soulad s novým </a:t>
            </a:r>
            <a:r>
              <a:rPr lang="cs-CZ" sz="2000" b="1" dirty="0"/>
              <a:t>Certifikačním řádem</a:t>
            </a:r>
          </a:p>
          <a:p>
            <a:pPr lvl="2"/>
            <a:r>
              <a:rPr lang="cs-CZ" sz="2000" dirty="0"/>
              <a:t>Naplnění Standardů zajišťuje minimální / základní podmínky pro budování a udržování kvality a efektivity </a:t>
            </a:r>
            <a:r>
              <a:rPr lang="cs-CZ" sz="2000" dirty="0" err="1"/>
              <a:t>adiktologických</a:t>
            </a:r>
            <a:r>
              <a:rPr lang="cs-CZ" sz="2000" dirty="0"/>
              <a:t> služeb.</a:t>
            </a:r>
          </a:p>
          <a:p>
            <a:pPr lvl="2"/>
            <a:r>
              <a:rPr lang="cs-CZ" sz="2000" dirty="0"/>
              <a:t>Nové pojetí výsledku procesu certifikace a opravných mechanismů. </a:t>
            </a:r>
          </a:p>
          <a:p>
            <a:endParaRPr lang="cs-CZ" b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C853BA-DB1A-FB48-AE12-4CB93AD9B3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650D8-012C-4597-B076-C5BECC93B20E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5" y="6227038"/>
            <a:ext cx="2015706" cy="4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4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72EC2-0F8B-2D46-97F8-EF52A524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A STRUKTURA      Revize Standardů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428466-E0EB-1A40-8552-C703A22A9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664" y="2680138"/>
            <a:ext cx="3756985" cy="3496823"/>
          </a:xfrm>
        </p:spPr>
        <p:txBody>
          <a:bodyPr/>
          <a:lstStyle/>
          <a:p>
            <a:pPr marL="0" lvl="2" indent="0">
              <a:buNone/>
            </a:pPr>
            <a:r>
              <a:rPr lang="cs-CZ" sz="2200" b="1" dirty="0"/>
              <a:t>Obecné standardy</a:t>
            </a:r>
          </a:p>
          <a:p>
            <a:pPr marL="0" lvl="2" indent="0">
              <a:buNone/>
            </a:pPr>
            <a:r>
              <a:rPr lang="cs-CZ" sz="2200" dirty="0"/>
              <a:t>tematické okruhy</a:t>
            </a:r>
          </a:p>
          <a:p>
            <a:pPr marL="0" lvl="2" indent="0" algn="ctr">
              <a:buNone/>
            </a:pPr>
            <a:endParaRPr lang="cs-CZ" sz="2200" dirty="0"/>
          </a:p>
          <a:p>
            <a:pPr marL="0" lvl="3"/>
            <a:r>
              <a:rPr lang="cs-CZ" sz="2200" dirty="0"/>
              <a:t>Charakteristika služby</a:t>
            </a:r>
          </a:p>
          <a:p>
            <a:pPr marL="0" lvl="3"/>
            <a:r>
              <a:rPr lang="cs-CZ" sz="2200" dirty="0"/>
              <a:t>Zásady poskytování služby</a:t>
            </a:r>
          </a:p>
          <a:p>
            <a:pPr marL="0" lvl="3"/>
            <a:r>
              <a:rPr lang="cs-CZ" sz="2200" dirty="0"/>
              <a:t>Průběh služby</a:t>
            </a:r>
          </a:p>
          <a:p>
            <a:pPr marL="0" lvl="3"/>
            <a:r>
              <a:rPr lang="cs-CZ" sz="2200" dirty="0"/>
              <a:t>Personální zajištění služby</a:t>
            </a:r>
          </a:p>
          <a:p>
            <a:pPr marL="0" lvl="3"/>
            <a:r>
              <a:rPr lang="cs-CZ" sz="2200" dirty="0"/>
              <a:t>Zajištění provozu služby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B2EFAD-BCA1-9A4A-9595-74B07856E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51586" y="2680138"/>
            <a:ext cx="4773339" cy="34968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lvl="2" indent="0">
              <a:buNone/>
            </a:pPr>
            <a:r>
              <a:rPr lang="cs-CZ" sz="2200" b="1" dirty="0"/>
              <a:t>Speciální standardy</a:t>
            </a:r>
          </a:p>
          <a:p>
            <a:pPr marL="72000" lvl="3" indent="0">
              <a:buNone/>
            </a:pPr>
            <a:r>
              <a:rPr lang="cs-CZ" sz="2200" dirty="0"/>
              <a:t>tematické okruhy</a:t>
            </a:r>
          </a:p>
          <a:p>
            <a:pPr marL="72000" lvl="3" indent="0" algn="ctr">
              <a:buNone/>
            </a:pPr>
            <a:endParaRPr lang="cs-CZ" sz="2200" b="1" dirty="0"/>
          </a:p>
          <a:p>
            <a:pPr marL="72000" lvl="4" indent="182563">
              <a:spcAft>
                <a:spcPts val="300"/>
              </a:spcAft>
            </a:pPr>
            <a:r>
              <a:rPr lang="cs-CZ" sz="1800" dirty="0"/>
              <a:t>Základní charakteristika </a:t>
            </a:r>
            <a:r>
              <a:rPr lang="cs-CZ" sz="1800" dirty="0" smtClean="0"/>
              <a:t>a hlavní cíle </a:t>
            </a:r>
            <a:r>
              <a:rPr lang="cs-CZ" sz="1800" dirty="0"/>
              <a:t>služby</a:t>
            </a:r>
          </a:p>
          <a:p>
            <a:pPr marL="72000" lvl="4" indent="182563">
              <a:spcAft>
                <a:spcPts val="300"/>
              </a:spcAft>
            </a:pPr>
            <a:r>
              <a:rPr lang="cs-CZ" sz="1800" dirty="0" smtClean="0"/>
              <a:t>Cílové </a:t>
            </a:r>
            <a:r>
              <a:rPr lang="cs-CZ" sz="1800" dirty="0"/>
              <a:t>skupiny</a:t>
            </a:r>
          </a:p>
          <a:p>
            <a:pPr marL="72000" lvl="4" indent="182563">
              <a:spcAft>
                <a:spcPts val="300"/>
              </a:spcAft>
            </a:pPr>
            <a:r>
              <a:rPr lang="cs-CZ" sz="1800" dirty="0"/>
              <a:t>Personální zajištění a fungování </a:t>
            </a:r>
            <a:r>
              <a:rPr lang="cs-CZ" sz="1800" dirty="0" smtClean="0"/>
              <a:t>týmu služby</a:t>
            </a:r>
            <a:endParaRPr lang="cs-CZ" sz="1800" dirty="0"/>
          </a:p>
          <a:p>
            <a:pPr marL="72000" lvl="4" indent="182563">
              <a:spcAft>
                <a:spcPts val="300"/>
              </a:spcAft>
            </a:pPr>
            <a:r>
              <a:rPr lang="cs-CZ" sz="1800" dirty="0"/>
              <a:t>Obsah služby</a:t>
            </a:r>
          </a:p>
          <a:p>
            <a:pPr marL="72000" lvl="4" indent="182563">
              <a:spcAft>
                <a:spcPts val="300"/>
              </a:spcAft>
            </a:pPr>
            <a:r>
              <a:rPr lang="cs-CZ" sz="1800" dirty="0"/>
              <a:t>Forma a provozní specifika služby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9EB89D-1801-2249-BB1B-F9BFCBB75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650D8-012C-4597-B076-C5BECC93B20E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5" y="6227038"/>
            <a:ext cx="2015706" cy="4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72EC2-0F8B-2D46-97F8-EF52A524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A STRUKTURA      Revize Standardů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428466-E0EB-1A40-8552-C703A22A9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664" y="2827283"/>
            <a:ext cx="3756985" cy="3349678"/>
          </a:xfrm>
        </p:spPr>
        <p:txBody>
          <a:bodyPr/>
          <a:lstStyle/>
          <a:p>
            <a:pPr marL="0" lvl="3" indent="0">
              <a:spcAft>
                <a:spcPts val="600"/>
              </a:spcAft>
              <a:buNone/>
            </a:pPr>
            <a:r>
              <a:rPr lang="cs-CZ" sz="2000" b="1" dirty="0"/>
              <a:t>Tematický okruh </a:t>
            </a:r>
            <a:r>
              <a:rPr lang="cs-CZ" sz="2000" b="1" dirty="0" smtClean="0"/>
              <a:t>standardů</a:t>
            </a:r>
            <a:endParaRPr lang="cs-CZ" sz="2000" b="1" dirty="0"/>
          </a:p>
          <a:p>
            <a:pPr marL="0" lvl="4">
              <a:spcAft>
                <a:spcPts val="600"/>
              </a:spcAft>
            </a:pPr>
            <a:r>
              <a:rPr lang="cs-CZ" sz="2000" dirty="0"/>
              <a:t>Souhrn tematického </a:t>
            </a:r>
            <a:r>
              <a:rPr lang="cs-CZ" sz="2000" dirty="0" smtClean="0"/>
              <a:t>okruhu</a:t>
            </a:r>
            <a:endParaRPr lang="cs-CZ" sz="2000" dirty="0"/>
          </a:p>
          <a:p>
            <a:pPr marL="0" lvl="4">
              <a:spcAft>
                <a:spcPts val="600"/>
              </a:spcAft>
            </a:pPr>
            <a:r>
              <a:rPr lang="cs-CZ" sz="2000" dirty="0"/>
              <a:t>Účel tematického </a:t>
            </a:r>
            <a:r>
              <a:rPr lang="cs-CZ" sz="2000" dirty="0" smtClean="0"/>
              <a:t>okruhu</a:t>
            </a:r>
            <a:endParaRPr lang="cs-CZ" sz="2000" dirty="0"/>
          </a:p>
          <a:p>
            <a:pPr marL="0" lvl="4" indent="0">
              <a:spcAft>
                <a:spcPts val="600"/>
              </a:spcAft>
              <a:buNone/>
            </a:pPr>
            <a:r>
              <a:rPr lang="cs-CZ" sz="2000" b="1" dirty="0"/>
              <a:t>Standard</a:t>
            </a:r>
          </a:p>
          <a:p>
            <a:pPr marL="0" lvl="4">
              <a:spcAft>
                <a:spcPts val="600"/>
              </a:spcAft>
            </a:pPr>
            <a:r>
              <a:rPr lang="cs-CZ" sz="2000" dirty="0"/>
              <a:t>Znění </a:t>
            </a:r>
            <a:r>
              <a:rPr lang="cs-CZ" sz="2000" dirty="0" smtClean="0"/>
              <a:t>standardu</a:t>
            </a:r>
            <a:endParaRPr lang="cs-CZ" sz="2000" dirty="0"/>
          </a:p>
          <a:p>
            <a:pPr marL="0" lvl="4">
              <a:spcAft>
                <a:spcPts val="600"/>
              </a:spcAft>
            </a:pPr>
            <a:r>
              <a:rPr lang="cs-CZ" sz="2000" dirty="0"/>
              <a:t>Pomocná kritéria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B2EFAD-BCA1-9A4A-9595-74B07856E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51586" y="2827283"/>
            <a:ext cx="4698124" cy="323718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lvl="4">
              <a:spcAft>
                <a:spcPts val="600"/>
              </a:spcAft>
            </a:pPr>
            <a:r>
              <a:rPr lang="cs-CZ" sz="2000" dirty="0"/>
              <a:t>Popis oblastí, kterým má </a:t>
            </a:r>
            <a:r>
              <a:rPr lang="cs-CZ" sz="2000" dirty="0" smtClean="0"/>
              <a:t>poskytovatel/ </a:t>
            </a:r>
            <a:r>
              <a:rPr lang="cs-CZ" sz="2000" dirty="0"/>
              <a:t>služba věnovat v praxi služby pozornost</a:t>
            </a:r>
            <a:r>
              <a:rPr lang="cs-CZ" sz="2000" dirty="0" smtClean="0"/>
              <a:t>.</a:t>
            </a:r>
            <a:endParaRPr lang="cs-CZ" sz="2000" dirty="0"/>
          </a:p>
          <a:p>
            <a:pPr marL="72000" lvl="4">
              <a:spcAft>
                <a:spcPts val="600"/>
              </a:spcAft>
            </a:pPr>
            <a:r>
              <a:rPr lang="cs-CZ" sz="2000" dirty="0"/>
              <a:t>Popis efektu na praxi služby ve smyslu naplnění minimálních podmínek </a:t>
            </a:r>
            <a:r>
              <a:rPr lang="cs-CZ" sz="2000" dirty="0" smtClean="0"/>
              <a:t>         pro </a:t>
            </a:r>
            <a:r>
              <a:rPr lang="cs-CZ" sz="2000" dirty="0"/>
              <a:t>rozvoj a udržování kvality</a:t>
            </a:r>
            <a:r>
              <a:rPr lang="cs-CZ" sz="2000" dirty="0" smtClean="0"/>
              <a:t>.</a:t>
            </a:r>
            <a:endParaRPr lang="cs-CZ" sz="2000" dirty="0"/>
          </a:p>
          <a:p>
            <a:pPr marL="72000" lvl="4">
              <a:spcAft>
                <a:spcPts val="600"/>
              </a:spcAft>
            </a:pPr>
            <a:r>
              <a:rPr lang="cs-CZ" sz="2000" dirty="0"/>
              <a:t>Formulace cílené na praxi služby, </a:t>
            </a:r>
            <a:r>
              <a:rPr lang="cs-CZ" sz="2000" dirty="0" smtClean="0"/>
              <a:t>               která </a:t>
            </a:r>
            <a:r>
              <a:rPr lang="cs-CZ" sz="2000" dirty="0"/>
              <a:t>vede k naplnění standardu. </a:t>
            </a:r>
            <a:endParaRPr lang="cs-CZ" sz="2000" dirty="0" smtClean="0"/>
          </a:p>
          <a:p>
            <a:pPr marL="72000" lvl="4">
              <a:spcAft>
                <a:spcPts val="600"/>
              </a:spcAft>
            </a:pPr>
            <a:r>
              <a:rPr lang="cs-CZ" sz="2000" dirty="0" smtClean="0"/>
              <a:t>Oblasti </a:t>
            </a:r>
            <a:r>
              <a:rPr lang="cs-CZ" sz="2000" dirty="0"/>
              <a:t>v nichž je naplnění standardu možné dále ověřit včetně doporučených zdrojů pro ověření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9EB89D-1801-2249-BB1B-F9BFCBB75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650D8-012C-4597-B076-C5BECC93B20E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5" y="6227038"/>
            <a:ext cx="2015706" cy="4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16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531813" y="1947441"/>
            <a:ext cx="7424738" cy="2387600"/>
          </a:xfrm>
        </p:spPr>
        <p:txBody>
          <a:bodyPr/>
          <a:lstStyle/>
          <a:p>
            <a:pPr eaLnBrk="1" hangingPunct="1"/>
            <a:r>
              <a:rPr lang="cs-CZ" altLang="cs-CZ" dirty="0"/>
              <a:t>Děkujeme vám za pozornost.</a:t>
            </a:r>
            <a:br>
              <a:rPr lang="cs-CZ" altLang="cs-CZ" dirty="0"/>
            </a:b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sz="3200" dirty="0" err="1"/>
              <a:t>www.rozvojadiktologickychsluzeb.cz</a:t>
            </a:r>
            <a:endParaRPr lang="cs-CZ" altLang="cs-CZ" sz="3200" dirty="0"/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531813" y="4624388"/>
            <a:ext cx="7519111" cy="1655762"/>
          </a:xfrm>
        </p:spPr>
        <p:txBody>
          <a:bodyPr/>
          <a:lstStyle/>
          <a:p>
            <a:pPr algn="r" eaLnBrk="1" hangingPunct="1"/>
            <a:r>
              <a:rPr lang="cs-CZ" altLang="cs-CZ" dirty="0"/>
              <a:t>Kontakty: </a:t>
            </a:r>
          </a:p>
          <a:p>
            <a:pPr algn="r"/>
            <a:r>
              <a:rPr lang="cs-CZ" dirty="0"/>
              <a:t>Bc. Vojtěch </a:t>
            </a:r>
            <a:r>
              <a:rPr lang="cs-CZ" dirty="0" err="1"/>
              <a:t>Jágl</a:t>
            </a:r>
            <a:endParaRPr lang="cs-CZ" dirty="0"/>
          </a:p>
          <a:p>
            <a:pPr algn="r"/>
            <a:r>
              <a:rPr lang="cs-CZ" altLang="cs-CZ"/>
              <a:t>jagl.vojtech@vlada.cz</a:t>
            </a:r>
            <a:endParaRPr lang="cs-CZ" altLang="cs-CZ" dirty="0"/>
          </a:p>
          <a:p>
            <a:pPr algn="r" eaLnBrk="1" hangingPunct="1"/>
            <a:endParaRPr lang="cs-CZ" altLang="cs-CZ" dirty="0"/>
          </a:p>
          <a:p>
            <a:pPr algn="r" eaLnBrk="1" hangingPunct="1"/>
            <a:r>
              <a:rPr lang="cs-CZ" altLang="cs-CZ" dirty="0"/>
              <a:t>Mgr. Elizabeth Nováková</a:t>
            </a:r>
          </a:p>
          <a:p>
            <a:pPr algn="r" eaLnBrk="1" hangingPunct="1"/>
            <a:r>
              <a:rPr lang="cs-CZ" altLang="cs-CZ" dirty="0"/>
              <a:t>	</a:t>
            </a:r>
            <a:r>
              <a:rPr lang="cs-CZ" altLang="cs-CZ" dirty="0" err="1"/>
              <a:t>novakova.elizabeth@vlada.cz</a:t>
            </a:r>
            <a:endParaRPr lang="cs-CZ" altLang="cs-CZ" dirty="0"/>
          </a:p>
          <a:p>
            <a:pPr algn="r" eaLnBrk="1" hangingPunct="1"/>
            <a:r>
              <a:rPr lang="cs-CZ" altLang="cs-CZ" dirty="0"/>
              <a:t/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15364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4989513" y="6337300"/>
            <a:ext cx="3998912" cy="520700"/>
          </a:xfrm>
        </p:spPr>
        <p:txBody>
          <a:bodyPr/>
          <a:lstStyle/>
          <a:p>
            <a:pPr eaLnBrk="1" hangingPunct="1"/>
            <a:r>
              <a:rPr lang="cs-CZ" altLang="cs-CZ" sz="1800" dirty="0"/>
              <a:t>16. března 2021 | Praha</a:t>
            </a:r>
          </a:p>
        </p:txBody>
      </p:sp>
      <p:pic>
        <p:nvPicPr>
          <p:cNvPr id="15365" name="Picture 2" descr="W:\PUBLICITA\VIZUÁLNÍ_IDENTITA\loga\OPZ\logo_OPZ_barev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09563"/>
            <a:ext cx="51911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309563"/>
            <a:ext cx="249396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72EC2-0F8B-2D46-97F8-EF52A524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428466-E0EB-1A40-8552-C703A22A9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476" y="2722179"/>
            <a:ext cx="3853174" cy="3454784"/>
          </a:xfrm>
        </p:spPr>
        <p:txBody>
          <a:bodyPr/>
          <a:lstStyle/>
          <a:p>
            <a:endParaRPr lang="cs-CZ" sz="2400" b="0" dirty="0"/>
          </a:p>
          <a:p>
            <a:pPr lvl="2"/>
            <a:r>
              <a:rPr lang="cs-CZ" sz="2200" dirty="0"/>
              <a:t>Úroveň výrobků či služeb</a:t>
            </a:r>
          </a:p>
          <a:p>
            <a:pPr lvl="2"/>
            <a:r>
              <a:rPr lang="cs-CZ" sz="2200" dirty="0"/>
              <a:t>Kvantitativní, měřitelná část</a:t>
            </a:r>
          </a:p>
          <a:p>
            <a:pPr lvl="2"/>
            <a:r>
              <a:rPr lang="cs-CZ" sz="2200" dirty="0"/>
              <a:t>Kvalitativní část, vycházející </a:t>
            </a:r>
          </a:p>
          <a:p>
            <a:pPr marL="0" lvl="2" indent="0">
              <a:buNone/>
            </a:pPr>
            <a:r>
              <a:rPr lang="cs-CZ" sz="2200" dirty="0" smtClean="0"/>
              <a:t>    z </a:t>
            </a:r>
            <a:r>
              <a:rPr lang="cs-CZ" sz="2200" dirty="0"/>
              <a:t>hodnotového systému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B2EFAD-BCA1-9A4A-9595-74B07856E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8428" y="3100551"/>
            <a:ext cx="4015572" cy="1355835"/>
          </a:xfrm>
        </p:spPr>
        <p:txBody>
          <a:bodyPr/>
          <a:lstStyle/>
          <a:p>
            <a:r>
              <a:rPr lang="cs-CZ" sz="2200" dirty="0"/>
              <a:t>Management </a:t>
            </a:r>
            <a:r>
              <a:rPr lang="cs-CZ" sz="2200" dirty="0" smtClean="0"/>
              <a:t>kvality</a:t>
            </a:r>
            <a:endParaRPr lang="cs-CZ" sz="2200" b="0" dirty="0"/>
          </a:p>
          <a:p>
            <a:pPr lvl="2"/>
            <a:r>
              <a:rPr lang="cs-CZ" sz="2200" dirty="0"/>
              <a:t>Ověřování na základě předem stanovených kritérií</a:t>
            </a:r>
          </a:p>
          <a:p>
            <a:pPr lvl="2"/>
            <a:r>
              <a:rPr lang="cs-CZ" sz="2200" dirty="0"/>
              <a:t>Cesta neustálého rozvoje </a:t>
            </a:r>
          </a:p>
          <a:p>
            <a:pPr lvl="2"/>
            <a:endParaRPr lang="cs-CZ" dirty="0"/>
          </a:p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9EB89D-1801-2249-BB1B-F9BFCBB75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650D8-012C-4597-B076-C5BECC93B20E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A6F7E9C-344F-A24F-913E-14F4700AB3CD}"/>
              </a:ext>
            </a:extLst>
          </p:cNvPr>
          <p:cNvSpPr txBox="1"/>
          <p:nvPr/>
        </p:nvSpPr>
        <p:spPr>
          <a:xfrm>
            <a:off x="483476" y="5123140"/>
            <a:ext cx="803052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Lukášová, R., Franková, E. (2007). Řízení kvality v organizacích poskytujících služby: pojem kvalita a jeho význam. Trendy ekonomiky </a:t>
            </a:r>
            <a:endParaRPr lang="cs-CZ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cs-CZ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managementu, rok: 2007, ročník: 1, vydání: 1</a:t>
            </a:r>
          </a:p>
          <a:p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Horecký, J., Lusková, D. (2019). Měření kvality v sociálních službách. Asociace poskytovatelů sociálních služeb České republiky. </a:t>
            </a:r>
            <a:endParaRPr lang="cs-CZ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cs-CZ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ISBN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: 978-80-907053-9-5.</a:t>
            </a:r>
          </a:p>
          <a:p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Malík Holasová, V. (2014): Kvalita v sociální práci a sociálních službách. Praha: </a:t>
            </a: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Grada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. ISBN 978-80-247-4315-8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5" y="6227038"/>
            <a:ext cx="2015706" cy="4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72EC2-0F8B-2D46-97F8-EF52A524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</a:t>
            </a:r>
            <a:r>
              <a:rPr lang="cs-CZ" dirty="0"/>
              <a:t>v </a:t>
            </a:r>
            <a:r>
              <a:rPr lang="cs-CZ" dirty="0" err="1"/>
              <a:t>adiktologii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428466-E0EB-1A40-8552-C703A22A9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476" y="3079530"/>
            <a:ext cx="3853174" cy="3097431"/>
          </a:xfrm>
        </p:spPr>
        <p:txBody>
          <a:bodyPr/>
          <a:lstStyle/>
          <a:p>
            <a:pPr lvl="2"/>
            <a:r>
              <a:rPr lang="cs-CZ" sz="2200" dirty="0"/>
              <a:t>Z jakého pohledu kvalitu pozorujeme?</a:t>
            </a:r>
          </a:p>
          <a:p>
            <a:pPr lvl="2"/>
            <a:r>
              <a:rPr lang="cs-CZ" sz="2200" dirty="0" smtClean="0"/>
              <a:t>Proč </a:t>
            </a:r>
            <a:r>
              <a:rPr lang="cs-CZ" sz="2200" dirty="0"/>
              <a:t>kvalitu hodnotíme?</a:t>
            </a:r>
          </a:p>
          <a:p>
            <a:pPr lvl="2"/>
            <a:r>
              <a:rPr lang="cs-CZ" sz="2200" dirty="0"/>
              <a:t>Z jakého paradigmatu vycházíme?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B2EFAD-BCA1-9A4A-9595-74B07856E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6650" y="3079530"/>
            <a:ext cx="4177350" cy="3097432"/>
          </a:xfrm>
        </p:spPr>
        <p:txBody>
          <a:bodyPr/>
          <a:lstStyle/>
          <a:p>
            <a:r>
              <a:rPr lang="cs-CZ" sz="2200" dirty="0"/>
              <a:t>Principy </a:t>
            </a:r>
            <a:r>
              <a:rPr lang="cs-CZ" sz="2200" dirty="0" err="1"/>
              <a:t>adiktologických</a:t>
            </a:r>
            <a:r>
              <a:rPr lang="cs-CZ" sz="2200" dirty="0"/>
              <a:t> služeb</a:t>
            </a:r>
          </a:p>
          <a:p>
            <a:pPr lvl="2"/>
            <a:r>
              <a:rPr lang="cs-CZ" sz="2200" dirty="0" err="1"/>
              <a:t>Multidisciplinarita</a:t>
            </a:r>
            <a:r>
              <a:rPr lang="cs-CZ" sz="2200" dirty="0"/>
              <a:t> služby</a:t>
            </a:r>
          </a:p>
          <a:p>
            <a:pPr lvl="2"/>
            <a:r>
              <a:rPr lang="cs-CZ" sz="2200" dirty="0"/>
              <a:t>Využití postupů založených na důkazech</a:t>
            </a:r>
          </a:p>
          <a:p>
            <a:pPr lvl="2"/>
            <a:r>
              <a:rPr lang="cs-CZ" sz="2200" dirty="0"/>
              <a:t>Snižování rizik spojených se závislostním chováním</a:t>
            </a:r>
          </a:p>
          <a:p>
            <a:pPr lvl="2"/>
            <a:r>
              <a:rPr lang="cs-CZ" sz="2200" dirty="0"/>
              <a:t>Individualizace péče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9EB89D-1801-2249-BB1B-F9BFCBB75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650D8-012C-4597-B076-C5BECC93B20E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A6F7E9C-344F-A24F-913E-14F4700AB3CD}"/>
              </a:ext>
            </a:extLst>
          </p:cNvPr>
          <p:cNvSpPr txBox="1"/>
          <p:nvPr/>
        </p:nvSpPr>
        <p:spPr>
          <a:xfrm>
            <a:off x="483476" y="5123140"/>
            <a:ext cx="8030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5" y="6227038"/>
            <a:ext cx="2015706" cy="4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72EC2-0F8B-2D46-97F8-EF52A524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</a:t>
            </a:r>
            <a:r>
              <a:rPr lang="cs-CZ" dirty="0"/>
              <a:t>v </a:t>
            </a:r>
            <a:r>
              <a:rPr lang="cs-CZ" dirty="0" err="1"/>
              <a:t>adiktologii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428466-E0EB-1A40-8552-C703A22A9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476" y="2585545"/>
            <a:ext cx="3853174" cy="3591417"/>
          </a:xfrm>
        </p:spPr>
        <p:txBody>
          <a:bodyPr/>
          <a:lstStyle/>
          <a:p>
            <a:pPr lvl="2"/>
            <a:r>
              <a:rPr lang="cs-CZ" dirty="0" smtClean="0"/>
              <a:t>Certifikace </a:t>
            </a:r>
            <a:r>
              <a:rPr lang="cs-CZ" dirty="0"/>
              <a:t>odborné způsobilosti </a:t>
            </a:r>
            <a:r>
              <a:rPr lang="cs-CZ" dirty="0" err="1"/>
              <a:t>adiktologických</a:t>
            </a:r>
            <a:r>
              <a:rPr lang="cs-CZ" dirty="0"/>
              <a:t> služeb</a:t>
            </a:r>
          </a:p>
          <a:p>
            <a:pPr lvl="2"/>
            <a:r>
              <a:rPr lang="cs-CZ" dirty="0" smtClean="0"/>
              <a:t>Certifikace </a:t>
            </a:r>
            <a:r>
              <a:rPr lang="cs-CZ" dirty="0"/>
              <a:t>odborné způsobilosti programů primární prevence</a:t>
            </a:r>
          </a:p>
          <a:p>
            <a:pPr lvl="2"/>
            <a:r>
              <a:rPr lang="cs-CZ" dirty="0"/>
              <a:t>Interní systém zajištění kvality </a:t>
            </a:r>
            <a:endParaRPr lang="cs-CZ" dirty="0" smtClean="0"/>
          </a:p>
          <a:p>
            <a:pPr marL="0" lvl="2" indent="0">
              <a:buNone/>
            </a:pPr>
            <a:r>
              <a:rPr lang="cs-CZ" dirty="0"/>
              <a:t> </a:t>
            </a:r>
            <a:r>
              <a:rPr lang="cs-CZ" dirty="0" smtClean="0"/>
              <a:t>   a </a:t>
            </a:r>
            <a:r>
              <a:rPr lang="cs-CZ" dirty="0"/>
              <a:t>bezpečí</a:t>
            </a:r>
          </a:p>
          <a:p>
            <a:pPr lvl="2"/>
            <a:r>
              <a:rPr lang="cs-CZ" dirty="0"/>
              <a:t>Inspekce MPSV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B2EFAD-BCA1-9A4A-9595-74B07856E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6650" y="2585545"/>
            <a:ext cx="4271322" cy="3591418"/>
          </a:xfrm>
        </p:spPr>
        <p:txBody>
          <a:bodyPr/>
          <a:lstStyle/>
          <a:p>
            <a:pPr lvl="2"/>
            <a:r>
              <a:rPr lang="cs-CZ" dirty="0"/>
              <a:t>Dostupnost a přístupnost služby</a:t>
            </a:r>
          </a:p>
          <a:p>
            <a:pPr lvl="2"/>
            <a:r>
              <a:rPr lang="cs-CZ" dirty="0"/>
              <a:t>Humánní a individualizovaná péče</a:t>
            </a:r>
          </a:p>
          <a:p>
            <a:pPr lvl="2"/>
            <a:r>
              <a:rPr lang="cs-CZ" dirty="0"/>
              <a:t>Vzdělaný a kompetentní personál</a:t>
            </a:r>
          </a:p>
          <a:p>
            <a:pPr lvl="2"/>
            <a:r>
              <a:rPr lang="cs-CZ" dirty="0"/>
              <a:t>Zapojení klienta (</a:t>
            </a:r>
            <a:r>
              <a:rPr lang="cs-CZ" dirty="0" err="1"/>
              <a:t>engagement</a:t>
            </a:r>
            <a:r>
              <a:rPr lang="cs-CZ" dirty="0"/>
              <a:t>) </a:t>
            </a:r>
            <a:r>
              <a:rPr lang="cs-CZ" dirty="0" smtClean="0"/>
              <a:t>          do plánování</a:t>
            </a:r>
            <a:r>
              <a:rPr lang="cs-CZ" dirty="0"/>
              <a:t>, hodnocení i celkové evaluace služby</a:t>
            </a:r>
          </a:p>
          <a:p>
            <a:pPr lvl="2"/>
            <a:r>
              <a:rPr lang="cs-CZ" dirty="0"/>
              <a:t>Individualizovaná péče</a:t>
            </a:r>
          </a:p>
          <a:p>
            <a:pPr lvl="2"/>
            <a:r>
              <a:rPr lang="cs-CZ" dirty="0"/>
              <a:t>Návaznost péče</a:t>
            </a:r>
          </a:p>
          <a:p>
            <a:pPr lvl="2"/>
            <a:r>
              <a:rPr lang="cs-CZ" dirty="0"/>
              <a:t>Evidence-</a:t>
            </a:r>
            <a:r>
              <a:rPr lang="cs-CZ" dirty="0" err="1"/>
              <a:t>based</a:t>
            </a:r>
            <a:r>
              <a:rPr lang="cs-CZ" dirty="0"/>
              <a:t> péče snižující poškození a zvyšující </a:t>
            </a:r>
            <a:r>
              <a:rPr lang="cs-CZ" dirty="0" err="1"/>
              <a:t>sebeúčinnost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Přijímající a reflektující personál</a:t>
            </a:r>
          </a:p>
          <a:p>
            <a:pPr lvl="2"/>
            <a:r>
              <a:rPr lang="cs-CZ" dirty="0"/>
              <a:t>Zapojení celého rodinného systému </a:t>
            </a:r>
          </a:p>
          <a:p>
            <a:pPr lvl="2"/>
            <a:r>
              <a:rPr lang="cs-CZ" dirty="0"/>
              <a:t>Komunikace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9EB89D-1801-2249-BB1B-F9BFCBB75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650D8-012C-4597-B076-C5BECC93B20E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A6F7E9C-344F-A24F-913E-14F4700AB3CD}"/>
              </a:ext>
            </a:extLst>
          </p:cNvPr>
          <p:cNvSpPr txBox="1"/>
          <p:nvPr/>
        </p:nvSpPr>
        <p:spPr>
          <a:xfrm>
            <a:off x="483476" y="5123140"/>
            <a:ext cx="3563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>
              <a:buNone/>
            </a:pP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COSLA (2014). </a:t>
            </a: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quality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principles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. Standard </a:t>
            </a: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Expectations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of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 Care and Support in </a:t>
            </a: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Drug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Alcohol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Services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0" lvl="2" indent="0">
              <a:buNone/>
            </a:pP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Liu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, P. et al (2018). </a:t>
            </a: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What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 are </a:t>
            </a: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 most </a:t>
            </a: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important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dimensions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of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quality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for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addiction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mental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health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services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perspectiveof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its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users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? </a:t>
            </a: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Patient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Experience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Journal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: Vol. 5 : </a:t>
            </a: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Iss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. 1 , </a:t>
            </a:r>
            <a:r>
              <a:rPr lang="cs-CZ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Article</a:t>
            </a:r>
            <a:r>
              <a:rPr lang="cs-CZ" sz="1000" dirty="0">
                <a:latin typeface="Segoe UI" panose="020B0502040204020203" pitchFamily="34" charset="0"/>
                <a:cs typeface="Segoe UI" panose="020B0502040204020203" pitchFamily="34" charset="0"/>
              </a:rPr>
              <a:t> 14 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5" y="6227038"/>
            <a:ext cx="2015706" cy="4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6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31552-984C-5F46-B907-DCAE7D63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469" y="244016"/>
            <a:ext cx="7426800" cy="2163600"/>
          </a:xfrm>
        </p:spPr>
        <p:txBody>
          <a:bodyPr/>
          <a:lstStyle/>
          <a:p>
            <a:r>
              <a:rPr lang="cs-CZ" dirty="0"/>
              <a:t>Návrh nástroje zajištění a podpory kvality</a:t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A7C12B-310D-164D-884F-BE244244AC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650D8-012C-4597-B076-C5BECC93B20E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28236E4-A5C6-C24B-A54A-5686CF867F9B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2" b="14444"/>
          <a:stretch/>
        </p:blipFill>
        <p:spPr bwMode="auto">
          <a:xfrm>
            <a:off x="2176285" y="2302686"/>
            <a:ext cx="4410045" cy="42297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Přímá spojovací šipka 8">
            <a:extLst>
              <a:ext uri="{FF2B5EF4-FFF2-40B4-BE49-F238E27FC236}">
                <a16:creationId xmlns:a16="http://schemas.microsoft.com/office/drawing/2014/main" id="{1330DB3F-F3C3-014D-BCDF-153F58AA9AB2}"/>
              </a:ext>
            </a:extLst>
          </p:cNvPr>
          <p:cNvCxnSpPr>
            <a:endCxn id="10" idx="1"/>
          </p:cNvCxnSpPr>
          <p:nvPr/>
        </p:nvCxnSpPr>
        <p:spPr>
          <a:xfrm flipV="1">
            <a:off x="6274676" y="3448086"/>
            <a:ext cx="538435" cy="268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2F79D12-959B-034B-B199-30C45C4E49A4}"/>
              </a:ext>
            </a:extLst>
          </p:cNvPr>
          <p:cNvSpPr txBox="1"/>
          <p:nvPr/>
        </p:nvSpPr>
        <p:spPr>
          <a:xfrm>
            <a:off x="6813111" y="3124920"/>
            <a:ext cx="1941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Segoe UI" panose="020B0502040204020203" pitchFamily="34" charset="0"/>
                <a:cs typeface="Segoe UI" panose="020B0502040204020203" pitchFamily="34" charset="0"/>
              </a:rPr>
              <a:t>Metodika na podporu kvality</a:t>
            </a:r>
          </a:p>
        </p:txBody>
      </p:sp>
      <p:cxnSp>
        <p:nvCxnSpPr>
          <p:cNvPr id="12" name="Přímá spojovací šipka 11">
            <a:extLst>
              <a:ext uri="{FF2B5EF4-FFF2-40B4-BE49-F238E27FC236}">
                <a16:creationId xmlns:a16="http://schemas.microsoft.com/office/drawing/2014/main" id="{42D13708-EA5E-4F42-B935-AABDD2EBAE00}"/>
              </a:ext>
            </a:extLst>
          </p:cNvPr>
          <p:cNvCxnSpPr/>
          <p:nvPr/>
        </p:nvCxnSpPr>
        <p:spPr>
          <a:xfrm flipH="1">
            <a:off x="1755913" y="3582254"/>
            <a:ext cx="850653" cy="204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7FB1A72-2173-244A-804E-F0B9E484B16B}"/>
              </a:ext>
            </a:extLst>
          </p:cNvPr>
          <p:cNvSpPr txBox="1"/>
          <p:nvPr/>
        </p:nvSpPr>
        <p:spPr>
          <a:xfrm>
            <a:off x="323850" y="3771251"/>
            <a:ext cx="161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b="1" dirty="0">
                <a:latin typeface="Segoe UI" panose="020B0502040204020203" pitchFamily="34" charset="0"/>
                <a:cs typeface="Segoe UI" panose="020B0502040204020203" pitchFamily="34" charset="0"/>
              </a:rPr>
              <a:t>Návrh revize </a:t>
            </a:r>
          </a:p>
          <a:p>
            <a:r>
              <a:rPr lang="cs-CZ" b="1" dirty="0">
                <a:latin typeface="Segoe UI" panose="020B0502040204020203" pitchFamily="34" charset="0"/>
                <a:cs typeface="Segoe UI" panose="020B0502040204020203" pitchFamily="34" charset="0"/>
              </a:rPr>
              <a:t>Standardů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5" y="6227038"/>
            <a:ext cx="2015706" cy="4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0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Nadpis 1"/>
          <p:cNvSpPr>
            <a:spLocks noGrp="1"/>
          </p:cNvSpPr>
          <p:nvPr>
            <p:ph type="title"/>
          </p:nvPr>
        </p:nvSpPr>
        <p:spPr>
          <a:xfrm>
            <a:off x="1087438" y="0"/>
            <a:ext cx="7426325" cy="2163763"/>
          </a:xfrm>
        </p:spPr>
        <p:txBody>
          <a:bodyPr/>
          <a:lstStyle/>
          <a:p>
            <a:r>
              <a:rPr lang="cs-CZ" dirty="0"/>
              <a:t>Návrh nástroje zajištění a podpory kvality</a:t>
            </a:r>
            <a:endParaRPr lang="cs-CZ" altLang="cs-CZ" dirty="0"/>
          </a:p>
        </p:txBody>
      </p:sp>
      <p:sp>
        <p:nvSpPr>
          <p:cNvPr id="9220" name="Zástupný symbol pro obsah 2"/>
          <p:cNvSpPr>
            <a:spLocks noGrp="1"/>
          </p:cNvSpPr>
          <p:nvPr>
            <p:ph sz="half" idx="1"/>
          </p:nvPr>
        </p:nvSpPr>
        <p:spPr>
          <a:xfrm>
            <a:off x="523875" y="2677886"/>
            <a:ext cx="7805738" cy="3318102"/>
          </a:xfrm>
        </p:spPr>
        <p:txBody>
          <a:bodyPr/>
          <a:lstStyle/>
          <a:p>
            <a:pPr lvl="2"/>
            <a:r>
              <a:rPr lang="cs-CZ" sz="2400" dirty="0"/>
              <a:t>Návrh revize standardů reflektuje </a:t>
            </a:r>
            <a:r>
              <a:rPr lang="cs-CZ" sz="2400" dirty="0" smtClean="0"/>
              <a:t>    </a:t>
            </a:r>
            <a:r>
              <a:rPr lang="cs-CZ" sz="2400" b="1" dirty="0" smtClean="0"/>
              <a:t>minimální/základní </a:t>
            </a:r>
            <a:r>
              <a:rPr lang="cs-CZ" sz="2400" b="1" dirty="0"/>
              <a:t>podmínky pro budování </a:t>
            </a:r>
            <a:r>
              <a:rPr lang="cs-CZ" sz="2400" b="1" dirty="0" smtClean="0"/>
              <a:t>            a </a:t>
            </a:r>
            <a:r>
              <a:rPr lang="cs-CZ" sz="2400" b="1" dirty="0"/>
              <a:t>udržování kvality </a:t>
            </a:r>
            <a:r>
              <a:rPr lang="cs-CZ" sz="2400" dirty="0" smtClean="0"/>
              <a:t>a efektivity</a:t>
            </a:r>
            <a:endParaRPr lang="cs-CZ" sz="2400" dirty="0" smtClean="0">
              <a:solidFill>
                <a:srgbClr val="FF0000"/>
              </a:solidFill>
            </a:endParaRPr>
          </a:p>
          <a:p>
            <a:pPr marL="0" lvl="2" indent="0">
              <a:buNone/>
            </a:pPr>
            <a:endParaRPr lang="cs-CZ" sz="2400" dirty="0"/>
          </a:p>
          <a:p>
            <a:pPr lvl="2"/>
            <a:r>
              <a:rPr lang="cs-CZ" sz="2400" dirty="0"/>
              <a:t>Metodika na podporu kvality je orientována                na </a:t>
            </a:r>
            <a:r>
              <a:rPr lang="cs-CZ" sz="2400" b="1" dirty="0"/>
              <a:t>zajišťování kvality a neustálý rozvoj</a:t>
            </a:r>
          </a:p>
          <a:p>
            <a:pPr lvl="2"/>
            <a:endParaRPr lang="cs-CZ" sz="2400" b="1" dirty="0"/>
          </a:p>
          <a:p>
            <a:pPr lvl="2"/>
            <a:r>
              <a:rPr lang="cs-CZ" sz="2400" dirty="0"/>
              <a:t>Výstupy cílí na </a:t>
            </a:r>
            <a:r>
              <a:rPr lang="cs-CZ" sz="2400" b="1" dirty="0"/>
              <a:t>komplexní pojetí kvality </a:t>
            </a:r>
            <a:r>
              <a:rPr lang="cs-CZ" sz="2400" b="1" dirty="0" smtClean="0"/>
              <a:t>    </a:t>
            </a:r>
            <a:r>
              <a:rPr lang="cs-CZ" sz="2400" dirty="0" smtClean="0"/>
              <a:t>(</a:t>
            </a:r>
            <a:r>
              <a:rPr lang="cs-CZ" sz="2400" dirty="0"/>
              <a:t>kvantitativní </a:t>
            </a:r>
            <a:r>
              <a:rPr lang="cs-CZ" sz="2400" dirty="0" smtClean="0"/>
              <a:t>a </a:t>
            </a:r>
            <a:r>
              <a:rPr lang="cs-CZ" sz="2400" dirty="0"/>
              <a:t>kvalitativní aspekty kvality)</a:t>
            </a:r>
          </a:p>
          <a:p>
            <a:pPr marL="0" lvl="2" indent="0">
              <a:buNone/>
            </a:pPr>
            <a:endParaRPr lang="cs-CZ" sz="2000" dirty="0"/>
          </a:p>
          <a:p>
            <a:pPr lvl="2"/>
            <a:endParaRPr lang="cs-CZ" altLang="cs-CZ" sz="2000" dirty="0"/>
          </a:p>
          <a:p>
            <a:pPr marL="0" lvl="2" indent="0" eaLnBrk="1" hangingPunct="1">
              <a:buNone/>
            </a:pPr>
            <a:endParaRPr lang="cs-CZ" altLang="cs-CZ" dirty="0"/>
          </a:p>
        </p:txBody>
      </p:sp>
      <p:sp>
        <p:nvSpPr>
          <p:cNvPr id="9222" name="Zástupný symbol pro číslo snímku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748F9AC-B7F6-42B3-B259-3BBEBD654E85}" type="slidenum">
              <a:rPr lang="cs-CZ" altLang="cs-CZ" smtClean="0">
                <a:latin typeface="Segoe UI" pitchFamily="34" charset="0"/>
                <a:cs typeface="Segoe U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altLang="cs-CZ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5" y="6227038"/>
            <a:ext cx="2015706" cy="4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0DC42F-0FD2-5C48-B0CA-41498CFAE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Workshop</a:t>
            </a:r>
          </a:p>
        </p:txBody>
      </p:sp>
      <p:pic>
        <p:nvPicPr>
          <p:cNvPr id="8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4F83B178-C946-F641-A3D9-6EEE66145E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2937522"/>
            <a:ext cx="7836333" cy="2938625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7B8054D-9438-7E46-9289-D50EA334D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31762" y="8628157"/>
            <a:ext cx="3348956" cy="1297021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BE87ED-C7BB-8C4F-8551-B9200AD2E0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650D8-012C-4597-B076-C5BECC93B20E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9" name="Vlna 8">
            <a:extLst>
              <a:ext uri="{FF2B5EF4-FFF2-40B4-BE49-F238E27FC236}">
                <a16:creationId xmlns:a16="http://schemas.microsoft.com/office/drawing/2014/main" id="{365A6814-BC25-5C4B-B66E-A50140677B8B}"/>
              </a:ext>
            </a:extLst>
          </p:cNvPr>
          <p:cNvSpPr/>
          <p:nvPr/>
        </p:nvSpPr>
        <p:spPr>
          <a:xfrm>
            <a:off x="5432840" y="5283621"/>
            <a:ext cx="2495755" cy="832628"/>
          </a:xfrm>
          <a:prstGeom prst="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 PLEASE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9769A4C-EB89-9E49-B463-676E457DB7AD}"/>
              </a:ext>
            </a:extLst>
          </p:cNvPr>
          <p:cNvSpPr txBox="1"/>
          <p:nvPr/>
        </p:nvSpPr>
        <p:spPr>
          <a:xfrm>
            <a:off x="4572000" y="2643804"/>
            <a:ext cx="4198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Segoe UI" panose="020B0502040204020203" pitchFamily="34" charset="0"/>
                <a:cs typeface="Segoe UI" panose="020B0502040204020203" pitchFamily="34" charset="0"/>
              </a:rPr>
              <a:t>https://</a:t>
            </a:r>
            <a:r>
              <a:rPr lang="cs-CZ" sz="1100" dirty="0" err="1">
                <a:latin typeface="Segoe UI" panose="020B0502040204020203" pitchFamily="34" charset="0"/>
                <a:cs typeface="Segoe UI" panose="020B0502040204020203" pitchFamily="34" charset="0"/>
              </a:rPr>
              <a:t>waterstonehomes.com</a:t>
            </a:r>
            <a:r>
              <a:rPr lang="cs-CZ" sz="1100" dirty="0">
                <a:latin typeface="Segoe UI" panose="020B0502040204020203" pitchFamily="34" charset="0"/>
                <a:cs typeface="Segoe UI" panose="020B0502040204020203" pitchFamily="34" charset="0"/>
              </a:rPr>
              <a:t>/blog/</a:t>
            </a:r>
            <a:r>
              <a:rPr lang="cs-CZ" sz="1100" dirty="0" err="1">
                <a:latin typeface="Segoe UI" panose="020B0502040204020203" pitchFamily="34" charset="0"/>
                <a:cs typeface="Segoe UI" panose="020B0502040204020203" pitchFamily="34" charset="0"/>
              </a:rPr>
              <a:t>send-us-your-ideas</a:t>
            </a:r>
            <a:r>
              <a:rPr lang="cs-CZ" sz="1100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5" y="6227038"/>
            <a:ext cx="2015706" cy="4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C68E4-DE19-F649-8D85-F7CD65B73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na podporu kvality </a:t>
            </a:r>
            <a:r>
              <a:rPr lang="cs-CZ" dirty="0" smtClean="0"/>
              <a:t> v </a:t>
            </a:r>
            <a:r>
              <a:rPr lang="cs-CZ" dirty="0" err="1"/>
              <a:t>adiktologických</a:t>
            </a:r>
            <a:r>
              <a:rPr lang="cs-CZ" dirty="0"/>
              <a:t> službách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DE714F-EE4B-924C-8DF8-0F7765C39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3216166"/>
            <a:ext cx="8084427" cy="2960796"/>
          </a:xfrm>
        </p:spPr>
        <p:txBody>
          <a:bodyPr/>
          <a:lstStyle/>
          <a:p>
            <a:r>
              <a:rPr lang="cs-CZ" b="0" dirty="0" smtClean="0"/>
              <a:t>Mgr. Elizabeth Nováková, metodička kvality </a:t>
            </a:r>
            <a:r>
              <a:rPr lang="cs-CZ" b="0" dirty="0" err="1" smtClean="0"/>
              <a:t>KpA</a:t>
            </a:r>
            <a:r>
              <a:rPr lang="cs-CZ" b="0" dirty="0" smtClean="0"/>
              <a:t> 2.2</a:t>
            </a:r>
          </a:p>
          <a:p>
            <a:r>
              <a:rPr lang="cs-CZ" dirty="0" smtClean="0"/>
              <a:t>Pracovní </a:t>
            </a:r>
            <a:r>
              <a:rPr lang="cs-CZ" dirty="0"/>
              <a:t>skupina: </a:t>
            </a:r>
            <a:r>
              <a:rPr lang="cs-CZ" b="0" dirty="0"/>
              <a:t>Mgr. Marek Novotný, Mgr. Kateřina Francová, PhDr. Hana </a:t>
            </a:r>
            <a:r>
              <a:rPr lang="cs-CZ" b="0" dirty="0" err="1"/>
              <a:t>Heiderová</a:t>
            </a:r>
            <a:r>
              <a:rPr lang="cs-CZ" b="0" dirty="0"/>
              <a:t>, PhD., Mgr. Dominika </a:t>
            </a:r>
            <a:r>
              <a:rPr lang="cs-CZ" b="0" dirty="0" err="1"/>
              <a:t>Púčiková</a:t>
            </a:r>
            <a:r>
              <a:rPr lang="cs-CZ" b="0" dirty="0"/>
              <a:t> </a:t>
            </a:r>
          </a:p>
          <a:p>
            <a:r>
              <a:rPr lang="cs-CZ" dirty="0" smtClean="0"/>
              <a:t>Odborní konzultanti: </a:t>
            </a:r>
            <a:r>
              <a:rPr lang="cs-CZ" b="0" dirty="0" smtClean="0"/>
              <a:t>Mgr. Jiří Krejčí, Mgr. </a:t>
            </a:r>
            <a:r>
              <a:rPr lang="cs-CZ" b="0" dirty="0" err="1" smtClean="0"/>
              <a:t>Gaziza</a:t>
            </a:r>
            <a:r>
              <a:rPr lang="cs-CZ" b="0" dirty="0" smtClean="0"/>
              <a:t> </a:t>
            </a:r>
            <a:r>
              <a:rPr lang="cs-CZ" b="0" dirty="0" err="1" smtClean="0"/>
              <a:t>Lutseva</a:t>
            </a:r>
            <a:endParaRPr lang="cs-CZ" b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C853BA-DB1A-FB48-AE12-4CB93AD9B3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650D8-012C-4597-B076-C5BECC93B20E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5" y="6227038"/>
            <a:ext cx="2015706" cy="4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_Power_point_1_RAS">
  <a:themeElements>
    <a:clrScheme name="NMS_modra">
      <a:dk1>
        <a:sysClr val="windowText" lastClr="000000"/>
      </a:dk1>
      <a:lt1>
        <a:sysClr val="window" lastClr="FFFFFF"/>
      </a:lt1>
      <a:dk2>
        <a:srgbClr val="2A8FCE"/>
      </a:dk2>
      <a:lt2>
        <a:srgbClr val="E7E6E6"/>
      </a:lt2>
      <a:accent1>
        <a:srgbClr val="2A8FCE"/>
      </a:accent1>
      <a:accent2>
        <a:srgbClr val="808080"/>
      </a:accent2>
      <a:accent3>
        <a:srgbClr val="6EAAE6"/>
      </a:accent3>
      <a:accent4>
        <a:srgbClr val="1F72B4"/>
      </a:accent4>
      <a:accent5>
        <a:srgbClr val="14396A"/>
      </a:accent5>
      <a:accent6>
        <a:srgbClr val="C8E1FF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S_prezentace_modra.potx" id="{87E4A23E-2B02-4354-A610-B5C555E88126}" vid="{067E5B4F-D9D4-4CF7-A2E6-26410BA04FA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model_Power_point_1_RAS</Template>
  <TotalTime>807</TotalTime>
  <Words>1097</Words>
  <Application>Microsoft Office PowerPoint</Application>
  <PresentationFormat>Předvádění na obrazovce (4:3)</PresentationFormat>
  <Paragraphs>232</Paragraphs>
  <Slides>23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Segoe UI</vt:lpstr>
      <vt:lpstr>model_Power_point_1_RAS</vt:lpstr>
      <vt:lpstr>Představení KpA 2.2</vt:lpstr>
      <vt:lpstr>Mnoho podob kvality</vt:lpstr>
      <vt:lpstr>Kvalita</vt:lpstr>
      <vt:lpstr>Kvalita v adiktologii</vt:lpstr>
      <vt:lpstr>Kvalita v adiktologii</vt:lpstr>
      <vt:lpstr>Návrh nástroje zajištění a podpory kvality </vt:lpstr>
      <vt:lpstr>Návrh nástroje zajištění a podpory kvality</vt:lpstr>
      <vt:lpstr> Workshop</vt:lpstr>
      <vt:lpstr>Metodika na podporu kvality  v adiktologických službách</vt:lpstr>
      <vt:lpstr>Metodika na podporu kvality  v adiktologických službách</vt:lpstr>
      <vt:lpstr>Metodika na podporu kvality  v adiktologických službách</vt:lpstr>
      <vt:lpstr>Metodika na podporu kvality  v adiktologických službách</vt:lpstr>
      <vt:lpstr>Metodika na podporu kvality  v adiktologických službách</vt:lpstr>
      <vt:lpstr>Metodika na podporu kvality  v adiktologických službách</vt:lpstr>
      <vt:lpstr>Prezentace aplikace PowerPoint</vt:lpstr>
      <vt:lpstr>Prezentace aplikace PowerPoint</vt:lpstr>
      <vt:lpstr>Metodika na podporu kvality  v adiktologických službách</vt:lpstr>
      <vt:lpstr>Revize Standardů odborné způsobilosti adiktologických služeb</vt:lpstr>
      <vt:lpstr>Revize Standardů odborné způsobilosti adiktologických služeb</vt:lpstr>
      <vt:lpstr>CÍL Revize Standardů</vt:lpstr>
      <vt:lpstr>OBSAH A STRUKTURA      Revize Standardů</vt:lpstr>
      <vt:lpstr>OBSAH A STRUKTURA      Revize Standardů</vt:lpstr>
      <vt:lpstr>Děkujeme vám za pozornost.  www.rozvojadiktologickychsluzeb.cz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„Systémová podpora rozvoje adiktologických služeb v rámci integrované protidrogové politiky“</dc:title>
  <dc:creator>Microsoft Office User</dc:creator>
  <cp:lastModifiedBy>Jágl Vojtěch</cp:lastModifiedBy>
  <cp:revision>67</cp:revision>
  <dcterms:created xsi:type="dcterms:W3CDTF">2020-11-05T20:48:39Z</dcterms:created>
  <dcterms:modified xsi:type="dcterms:W3CDTF">2021-03-11T15:20:17Z</dcterms:modified>
</cp:coreProperties>
</file>