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66" r:id="rId3"/>
    <p:sldId id="257" r:id="rId4"/>
    <p:sldId id="270" r:id="rId5"/>
    <p:sldId id="277" r:id="rId6"/>
    <p:sldId id="274" r:id="rId7"/>
    <p:sldId id="286" r:id="rId8"/>
    <p:sldId id="285" r:id="rId9"/>
    <p:sldId id="289" r:id="rId10"/>
    <p:sldId id="292" r:id="rId11"/>
    <p:sldId id="290" r:id="rId12"/>
    <p:sldId id="287" r:id="rId13"/>
    <p:sldId id="276" r:id="rId14"/>
    <p:sldId id="291" r:id="rId15"/>
    <p:sldId id="267" r:id="rId16"/>
    <p:sldId id="273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Pleva" initials="PP" lastIdx="1" clrIdx="0">
    <p:extLst>
      <p:ext uri="{19B8F6BF-5375-455C-9EA6-DF929625EA0E}">
        <p15:presenceInfo xmlns:p15="http://schemas.microsoft.com/office/powerpoint/2012/main" userId="f618196ee152ce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108444-0DB1-4CDC-8B31-0D95CC30E31B}" type="doc">
      <dgm:prSet loTypeId="urn:microsoft.com/office/officeart/2005/8/layout/matrix2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3325A3-F796-445C-A5C5-036D4BA60B6C}">
      <dgm:prSet phldrT="[Text]"/>
      <dgm:spPr/>
      <dgm:t>
        <a:bodyPr/>
        <a:lstStyle/>
        <a:p>
          <a:r>
            <a: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1. Adiktologie je mezirezortní s částečnou centralizací (současný stav)</a:t>
          </a:r>
        </a:p>
      </dgm:t>
    </dgm:pt>
    <dgm:pt modelId="{EDBB49C3-4294-45A2-8F7B-2CFB798D8457}" type="parTrans" cxnId="{ED0E9A92-99D1-47DB-9287-85E90E71EA69}">
      <dgm:prSet/>
      <dgm:spPr/>
      <dgm:t>
        <a:bodyPr/>
        <a:lstStyle/>
        <a:p>
          <a:endParaRPr lang="cs-CZ"/>
        </a:p>
      </dgm:t>
    </dgm:pt>
    <dgm:pt modelId="{ED93DD0E-9EE3-47C5-A976-FA735893CA01}" type="sibTrans" cxnId="{ED0E9A92-99D1-47DB-9287-85E90E71EA69}">
      <dgm:prSet/>
      <dgm:spPr/>
      <dgm:t>
        <a:bodyPr/>
        <a:lstStyle/>
        <a:p>
          <a:endParaRPr lang="cs-CZ"/>
        </a:p>
      </dgm:t>
    </dgm:pt>
    <dgm:pt modelId="{23CBF427-38FB-4ACF-955F-3A6D58F356E0}">
      <dgm:prSet phldrT="[Text]"/>
      <dgm:spPr/>
      <dgm:t>
        <a:bodyPr/>
        <a:lstStyle/>
        <a:p>
          <a:r>
            <a:rPr lang="cs-CZ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2. Adiktologie je mezirezortní s centrálním financováním z jednoho zdroje</a:t>
          </a:r>
        </a:p>
      </dgm:t>
    </dgm:pt>
    <dgm:pt modelId="{0FF98649-F2CD-46D0-8F74-948C50380F76}" type="parTrans" cxnId="{BEA1D5B3-D85A-4FE7-8368-27D8E9421E9D}">
      <dgm:prSet/>
      <dgm:spPr/>
      <dgm:t>
        <a:bodyPr/>
        <a:lstStyle/>
        <a:p>
          <a:endParaRPr lang="cs-CZ"/>
        </a:p>
      </dgm:t>
    </dgm:pt>
    <dgm:pt modelId="{855E608A-1A7F-45AE-B93F-7748DB29E656}" type="sibTrans" cxnId="{BEA1D5B3-D85A-4FE7-8368-27D8E9421E9D}">
      <dgm:prSet/>
      <dgm:spPr/>
      <dgm:t>
        <a:bodyPr/>
        <a:lstStyle/>
        <a:p>
          <a:endParaRPr lang="cs-CZ"/>
        </a:p>
      </dgm:t>
    </dgm:pt>
    <dgm:pt modelId="{12E53818-B252-4E5D-8BC9-7EB36DD3E606}">
      <dgm:prSet phldrT="[Text]"/>
      <dgm:spPr/>
      <dgm:t>
        <a:bodyPr/>
        <a:lstStyle/>
        <a:p>
          <a:r>
            <a:rPr lang="cs-CZ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3. Adiktologie jako samostatný obor s vícezdrojovým financováním</a:t>
          </a:r>
        </a:p>
      </dgm:t>
    </dgm:pt>
    <dgm:pt modelId="{58FBFE1A-2AA4-4CF4-ADE9-0BDCAEDF3644}" type="parTrans" cxnId="{9B187270-B7DD-4704-8D9A-8AAE5CFCA239}">
      <dgm:prSet/>
      <dgm:spPr/>
      <dgm:t>
        <a:bodyPr/>
        <a:lstStyle/>
        <a:p>
          <a:endParaRPr lang="cs-CZ"/>
        </a:p>
      </dgm:t>
    </dgm:pt>
    <dgm:pt modelId="{CB406A17-F93E-40E8-BAB4-8CB237026ECD}" type="sibTrans" cxnId="{9B187270-B7DD-4704-8D9A-8AAE5CFCA239}">
      <dgm:prSet/>
      <dgm:spPr/>
      <dgm:t>
        <a:bodyPr/>
        <a:lstStyle/>
        <a:p>
          <a:endParaRPr lang="cs-CZ"/>
        </a:p>
      </dgm:t>
    </dgm:pt>
    <dgm:pt modelId="{A9B765D4-9125-4265-BDD5-9F472FBF44DB}">
      <dgm:prSet phldrT="[Text]"/>
      <dgm:spPr/>
      <dgm:t>
        <a:bodyPr/>
        <a:lstStyle/>
        <a:p>
          <a:r>
            <a:rPr lang="cs-CZ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4. Adiktologie jako samostatný obor, jeden zdroj financování</a:t>
          </a:r>
        </a:p>
      </dgm:t>
    </dgm:pt>
    <dgm:pt modelId="{7E66279C-9D91-4829-88A3-72D9497264AD}" type="parTrans" cxnId="{99BB6ED9-F20B-404B-9E20-5E3CC2A62085}">
      <dgm:prSet/>
      <dgm:spPr/>
      <dgm:t>
        <a:bodyPr/>
        <a:lstStyle/>
        <a:p>
          <a:endParaRPr lang="cs-CZ"/>
        </a:p>
      </dgm:t>
    </dgm:pt>
    <dgm:pt modelId="{288FDFBC-8C31-4626-85BA-92BB0271866D}" type="sibTrans" cxnId="{99BB6ED9-F20B-404B-9E20-5E3CC2A62085}">
      <dgm:prSet/>
      <dgm:spPr/>
      <dgm:t>
        <a:bodyPr/>
        <a:lstStyle/>
        <a:p>
          <a:endParaRPr lang="cs-CZ"/>
        </a:p>
      </dgm:t>
    </dgm:pt>
    <dgm:pt modelId="{CB673E95-10A9-4353-A253-4E59E3980B88}">
      <dgm:prSet/>
      <dgm:spPr/>
      <dgm:t>
        <a:bodyPr/>
        <a:lstStyle/>
        <a:p>
          <a:endParaRPr lang="cs-CZ"/>
        </a:p>
      </dgm:t>
    </dgm:pt>
    <dgm:pt modelId="{3CBD291A-6418-47D1-8972-C205F6F46A58}" type="parTrans" cxnId="{6E216734-6FCC-4565-B645-F97575E0D224}">
      <dgm:prSet/>
      <dgm:spPr/>
      <dgm:t>
        <a:bodyPr/>
        <a:lstStyle/>
        <a:p>
          <a:endParaRPr lang="cs-CZ"/>
        </a:p>
      </dgm:t>
    </dgm:pt>
    <dgm:pt modelId="{A8625C5A-C208-4BA1-8FE0-A69077F741DA}" type="sibTrans" cxnId="{6E216734-6FCC-4565-B645-F97575E0D224}">
      <dgm:prSet/>
      <dgm:spPr/>
      <dgm:t>
        <a:bodyPr/>
        <a:lstStyle/>
        <a:p>
          <a:endParaRPr lang="cs-CZ"/>
        </a:p>
      </dgm:t>
    </dgm:pt>
    <dgm:pt modelId="{2296C8BF-9707-48F7-B2A9-C93007DDBBB4}">
      <dgm:prSet/>
      <dgm:spPr/>
      <dgm:t>
        <a:bodyPr/>
        <a:lstStyle/>
        <a:p>
          <a:endParaRPr lang="cs-CZ"/>
        </a:p>
      </dgm:t>
    </dgm:pt>
    <dgm:pt modelId="{2415518F-32E2-4165-A581-030A2EC4D4E5}" type="parTrans" cxnId="{54A4E154-0D6F-434A-A0E8-4675AD513C5A}">
      <dgm:prSet/>
      <dgm:spPr/>
      <dgm:t>
        <a:bodyPr/>
        <a:lstStyle/>
        <a:p>
          <a:endParaRPr lang="cs-CZ"/>
        </a:p>
      </dgm:t>
    </dgm:pt>
    <dgm:pt modelId="{90917282-D3A9-4C6A-93B6-6DC63775AEDC}" type="sibTrans" cxnId="{54A4E154-0D6F-434A-A0E8-4675AD513C5A}">
      <dgm:prSet/>
      <dgm:spPr/>
      <dgm:t>
        <a:bodyPr/>
        <a:lstStyle/>
        <a:p>
          <a:endParaRPr lang="cs-CZ"/>
        </a:p>
      </dgm:t>
    </dgm:pt>
    <dgm:pt modelId="{773B3A4A-424C-45FC-8718-8F161DBFF6B4}">
      <dgm:prSet/>
      <dgm:spPr/>
      <dgm:t>
        <a:bodyPr/>
        <a:lstStyle/>
        <a:p>
          <a:endParaRPr lang="cs-CZ"/>
        </a:p>
      </dgm:t>
    </dgm:pt>
    <dgm:pt modelId="{0C1A6095-F2BB-40D5-9838-AAE10464E831}" type="parTrans" cxnId="{31FE08C2-B337-43CF-8BA9-AFEEED432306}">
      <dgm:prSet/>
      <dgm:spPr/>
      <dgm:t>
        <a:bodyPr/>
        <a:lstStyle/>
        <a:p>
          <a:endParaRPr lang="cs-CZ"/>
        </a:p>
      </dgm:t>
    </dgm:pt>
    <dgm:pt modelId="{3CCC2532-6C17-4D3B-93E3-D02F8707CA90}" type="sibTrans" cxnId="{31FE08C2-B337-43CF-8BA9-AFEEED432306}">
      <dgm:prSet/>
      <dgm:spPr/>
      <dgm:t>
        <a:bodyPr/>
        <a:lstStyle/>
        <a:p>
          <a:endParaRPr lang="cs-CZ"/>
        </a:p>
      </dgm:t>
    </dgm:pt>
    <dgm:pt modelId="{86A75366-3BD0-4EF2-B278-1F6833CFDBB2}">
      <dgm:prSet/>
      <dgm:spPr/>
      <dgm:t>
        <a:bodyPr/>
        <a:lstStyle/>
        <a:p>
          <a:endParaRPr lang="cs-CZ"/>
        </a:p>
      </dgm:t>
    </dgm:pt>
    <dgm:pt modelId="{C3F3841B-025F-4253-A26B-6F370309AE9F}" type="parTrans" cxnId="{BEA2D270-F50D-430C-8E11-6BB8AD745DDE}">
      <dgm:prSet/>
      <dgm:spPr/>
      <dgm:t>
        <a:bodyPr/>
        <a:lstStyle/>
        <a:p>
          <a:endParaRPr lang="cs-CZ"/>
        </a:p>
      </dgm:t>
    </dgm:pt>
    <dgm:pt modelId="{FAD88987-2FE4-4C78-BF40-AA091F3C4B13}" type="sibTrans" cxnId="{BEA2D270-F50D-430C-8E11-6BB8AD745DDE}">
      <dgm:prSet/>
      <dgm:spPr/>
      <dgm:t>
        <a:bodyPr/>
        <a:lstStyle/>
        <a:p>
          <a:endParaRPr lang="cs-CZ"/>
        </a:p>
      </dgm:t>
    </dgm:pt>
    <dgm:pt modelId="{77A73B93-B0A1-4C48-9A6C-E25EB944446C}">
      <dgm:prSet/>
      <dgm:spPr/>
      <dgm:t>
        <a:bodyPr/>
        <a:lstStyle/>
        <a:p>
          <a:endParaRPr lang="cs-CZ"/>
        </a:p>
      </dgm:t>
    </dgm:pt>
    <dgm:pt modelId="{7FB740C3-B4E8-42F9-8B56-8EAB589134B0}" type="parTrans" cxnId="{FEE52590-3D2C-4B3B-945A-F2C90BA7826C}">
      <dgm:prSet/>
      <dgm:spPr/>
      <dgm:t>
        <a:bodyPr/>
        <a:lstStyle/>
        <a:p>
          <a:endParaRPr lang="cs-CZ"/>
        </a:p>
      </dgm:t>
    </dgm:pt>
    <dgm:pt modelId="{A5D2FE26-812F-4236-B4D6-8CB479ABD37D}" type="sibTrans" cxnId="{FEE52590-3D2C-4B3B-945A-F2C90BA7826C}">
      <dgm:prSet/>
      <dgm:spPr/>
      <dgm:t>
        <a:bodyPr/>
        <a:lstStyle/>
        <a:p>
          <a:endParaRPr lang="cs-CZ"/>
        </a:p>
      </dgm:t>
    </dgm:pt>
    <dgm:pt modelId="{1FD0CE8F-15F1-47C5-BBAB-8A6A32309171}">
      <dgm:prSet/>
      <dgm:spPr/>
      <dgm:t>
        <a:bodyPr/>
        <a:lstStyle/>
        <a:p>
          <a:endParaRPr lang="cs-CZ"/>
        </a:p>
      </dgm:t>
    </dgm:pt>
    <dgm:pt modelId="{4A066417-B175-476B-AA0B-B8B823D6E568}" type="parTrans" cxnId="{60162557-DD62-4227-817C-33D41E3A7CAD}">
      <dgm:prSet/>
      <dgm:spPr/>
      <dgm:t>
        <a:bodyPr/>
        <a:lstStyle/>
        <a:p>
          <a:endParaRPr lang="cs-CZ"/>
        </a:p>
      </dgm:t>
    </dgm:pt>
    <dgm:pt modelId="{9D9E4F0E-628E-4F45-AA4D-6632D9E95B17}" type="sibTrans" cxnId="{60162557-DD62-4227-817C-33D41E3A7CAD}">
      <dgm:prSet/>
      <dgm:spPr/>
      <dgm:t>
        <a:bodyPr/>
        <a:lstStyle/>
        <a:p>
          <a:endParaRPr lang="cs-CZ"/>
        </a:p>
      </dgm:t>
    </dgm:pt>
    <dgm:pt modelId="{D6315B04-91DE-498A-AFDD-D08DD2CFD3EE}">
      <dgm:prSet/>
      <dgm:spPr/>
      <dgm:t>
        <a:bodyPr/>
        <a:lstStyle/>
        <a:p>
          <a:endParaRPr lang="cs-CZ"/>
        </a:p>
      </dgm:t>
    </dgm:pt>
    <dgm:pt modelId="{C3145374-6BD0-4F40-B1F5-6FB2546164E6}" type="parTrans" cxnId="{83662413-3148-4DF7-8143-458B762F43CC}">
      <dgm:prSet/>
      <dgm:spPr/>
      <dgm:t>
        <a:bodyPr/>
        <a:lstStyle/>
        <a:p>
          <a:endParaRPr lang="cs-CZ"/>
        </a:p>
      </dgm:t>
    </dgm:pt>
    <dgm:pt modelId="{0ED6EFF8-1357-4A58-9AF8-E86A2F56025F}" type="sibTrans" cxnId="{83662413-3148-4DF7-8143-458B762F43CC}">
      <dgm:prSet/>
      <dgm:spPr/>
      <dgm:t>
        <a:bodyPr/>
        <a:lstStyle/>
        <a:p>
          <a:endParaRPr lang="cs-CZ"/>
        </a:p>
      </dgm:t>
    </dgm:pt>
    <dgm:pt modelId="{05EBA5C6-76F5-4183-87F6-5458D1021873}">
      <dgm:prSet/>
      <dgm:spPr/>
      <dgm:t>
        <a:bodyPr/>
        <a:lstStyle/>
        <a:p>
          <a:endParaRPr lang="cs-CZ"/>
        </a:p>
      </dgm:t>
    </dgm:pt>
    <dgm:pt modelId="{C3CD6A7A-B828-443B-98EE-464ED8C5C0FF}" type="parTrans" cxnId="{0F505370-5BA5-41B8-8036-41A3FFBAE7EF}">
      <dgm:prSet/>
      <dgm:spPr/>
      <dgm:t>
        <a:bodyPr/>
        <a:lstStyle/>
        <a:p>
          <a:endParaRPr lang="cs-CZ"/>
        </a:p>
      </dgm:t>
    </dgm:pt>
    <dgm:pt modelId="{0851ACF9-D3FD-4565-B509-1B61B2DAFBC7}" type="sibTrans" cxnId="{0F505370-5BA5-41B8-8036-41A3FFBAE7EF}">
      <dgm:prSet/>
      <dgm:spPr/>
      <dgm:t>
        <a:bodyPr/>
        <a:lstStyle/>
        <a:p>
          <a:endParaRPr lang="cs-CZ"/>
        </a:p>
      </dgm:t>
    </dgm:pt>
    <dgm:pt modelId="{2C655C2B-08ED-498E-868E-6C68D5FF9FB9}">
      <dgm:prSet/>
      <dgm:spPr/>
      <dgm:t>
        <a:bodyPr/>
        <a:lstStyle/>
        <a:p>
          <a:endParaRPr lang="cs-CZ"/>
        </a:p>
      </dgm:t>
    </dgm:pt>
    <dgm:pt modelId="{3396066F-BE1D-448A-A11C-942526511F25}" type="parTrans" cxnId="{F21CBDF9-4960-415F-B8CB-7E455590FC60}">
      <dgm:prSet/>
      <dgm:spPr/>
      <dgm:t>
        <a:bodyPr/>
        <a:lstStyle/>
        <a:p>
          <a:endParaRPr lang="cs-CZ"/>
        </a:p>
      </dgm:t>
    </dgm:pt>
    <dgm:pt modelId="{F1E099D7-E5CF-4E0A-A3CB-57CD01F9E630}" type="sibTrans" cxnId="{F21CBDF9-4960-415F-B8CB-7E455590FC60}">
      <dgm:prSet/>
      <dgm:spPr/>
      <dgm:t>
        <a:bodyPr/>
        <a:lstStyle/>
        <a:p>
          <a:endParaRPr lang="cs-CZ"/>
        </a:p>
      </dgm:t>
    </dgm:pt>
    <dgm:pt modelId="{885DA5CB-6EC1-41B2-ADBA-6C296872E337}">
      <dgm:prSet/>
      <dgm:spPr/>
      <dgm:t>
        <a:bodyPr/>
        <a:lstStyle/>
        <a:p>
          <a:endParaRPr lang="cs-CZ"/>
        </a:p>
      </dgm:t>
    </dgm:pt>
    <dgm:pt modelId="{61167F17-42E6-435B-9406-35F5FEAC7C6E}" type="parTrans" cxnId="{B6369144-F5A3-4711-88FE-DD87018B10CF}">
      <dgm:prSet/>
      <dgm:spPr/>
      <dgm:t>
        <a:bodyPr/>
        <a:lstStyle/>
        <a:p>
          <a:endParaRPr lang="cs-CZ"/>
        </a:p>
      </dgm:t>
    </dgm:pt>
    <dgm:pt modelId="{8C391F0E-B62F-4AE6-9743-484732044070}" type="sibTrans" cxnId="{B6369144-F5A3-4711-88FE-DD87018B10CF}">
      <dgm:prSet/>
      <dgm:spPr/>
      <dgm:t>
        <a:bodyPr/>
        <a:lstStyle/>
        <a:p>
          <a:endParaRPr lang="cs-CZ"/>
        </a:p>
      </dgm:t>
    </dgm:pt>
    <dgm:pt modelId="{AE7B9105-AB88-4C63-A117-6D7310B1D781}">
      <dgm:prSet/>
      <dgm:spPr/>
      <dgm:t>
        <a:bodyPr/>
        <a:lstStyle/>
        <a:p>
          <a:endParaRPr lang="cs-CZ"/>
        </a:p>
      </dgm:t>
    </dgm:pt>
    <dgm:pt modelId="{330F6065-5A76-493D-AA8E-305EEB2991CB}" type="parTrans" cxnId="{242E3F51-8E8B-43C3-9266-8E5B719AED08}">
      <dgm:prSet/>
      <dgm:spPr/>
      <dgm:t>
        <a:bodyPr/>
        <a:lstStyle/>
        <a:p>
          <a:endParaRPr lang="cs-CZ"/>
        </a:p>
      </dgm:t>
    </dgm:pt>
    <dgm:pt modelId="{F194E994-C795-4F33-88A0-9BFCB1400979}" type="sibTrans" cxnId="{242E3F51-8E8B-43C3-9266-8E5B719AED08}">
      <dgm:prSet/>
      <dgm:spPr/>
      <dgm:t>
        <a:bodyPr/>
        <a:lstStyle/>
        <a:p>
          <a:endParaRPr lang="cs-CZ"/>
        </a:p>
      </dgm:t>
    </dgm:pt>
    <dgm:pt modelId="{2844082C-374F-43CF-B5D9-BF3DEA265421}">
      <dgm:prSet/>
      <dgm:spPr/>
      <dgm:t>
        <a:bodyPr/>
        <a:lstStyle/>
        <a:p>
          <a:endParaRPr lang="cs-CZ"/>
        </a:p>
      </dgm:t>
    </dgm:pt>
    <dgm:pt modelId="{0CDBDF9D-059F-46DE-A19A-547F5A026936}" type="parTrans" cxnId="{EBFBD559-7D45-4616-9F89-8C1850C69928}">
      <dgm:prSet/>
      <dgm:spPr/>
      <dgm:t>
        <a:bodyPr/>
        <a:lstStyle/>
        <a:p>
          <a:endParaRPr lang="cs-CZ"/>
        </a:p>
      </dgm:t>
    </dgm:pt>
    <dgm:pt modelId="{47512842-5E38-47BE-AEF2-75E9FB42D9C8}" type="sibTrans" cxnId="{EBFBD559-7D45-4616-9F89-8C1850C69928}">
      <dgm:prSet/>
      <dgm:spPr/>
      <dgm:t>
        <a:bodyPr/>
        <a:lstStyle/>
        <a:p>
          <a:endParaRPr lang="cs-CZ"/>
        </a:p>
      </dgm:t>
    </dgm:pt>
    <dgm:pt modelId="{738B3705-4A09-480E-9B83-A2C140574DB0}">
      <dgm:prSet/>
      <dgm:spPr/>
      <dgm:t>
        <a:bodyPr/>
        <a:lstStyle/>
        <a:p>
          <a:endParaRPr lang="cs-CZ"/>
        </a:p>
      </dgm:t>
    </dgm:pt>
    <dgm:pt modelId="{38C5E917-889F-46B6-B0CF-E526BB9CCBB0}" type="parTrans" cxnId="{06D65852-BAC9-410D-8BAF-A7B515704A59}">
      <dgm:prSet/>
      <dgm:spPr/>
      <dgm:t>
        <a:bodyPr/>
        <a:lstStyle/>
        <a:p>
          <a:endParaRPr lang="cs-CZ"/>
        </a:p>
      </dgm:t>
    </dgm:pt>
    <dgm:pt modelId="{71380BD5-D7D9-491E-8A67-BE20148A4E49}" type="sibTrans" cxnId="{06D65852-BAC9-410D-8BAF-A7B515704A59}">
      <dgm:prSet/>
      <dgm:spPr/>
      <dgm:t>
        <a:bodyPr/>
        <a:lstStyle/>
        <a:p>
          <a:endParaRPr lang="cs-CZ"/>
        </a:p>
      </dgm:t>
    </dgm:pt>
    <dgm:pt modelId="{D71C0903-1FEE-41B7-AF39-12892C2B33FB}">
      <dgm:prSet/>
      <dgm:spPr/>
      <dgm:t>
        <a:bodyPr/>
        <a:lstStyle/>
        <a:p>
          <a:endParaRPr lang="cs-CZ"/>
        </a:p>
      </dgm:t>
    </dgm:pt>
    <dgm:pt modelId="{3887609B-6710-47DE-89D5-05DBB01A9A89}" type="parTrans" cxnId="{4719DD37-8C0D-4A73-A731-B874685F580B}">
      <dgm:prSet/>
      <dgm:spPr/>
      <dgm:t>
        <a:bodyPr/>
        <a:lstStyle/>
        <a:p>
          <a:endParaRPr lang="cs-CZ"/>
        </a:p>
      </dgm:t>
    </dgm:pt>
    <dgm:pt modelId="{65BB912B-7688-4BAE-B31B-3D1FB1661E19}" type="sibTrans" cxnId="{4719DD37-8C0D-4A73-A731-B874685F580B}">
      <dgm:prSet/>
      <dgm:spPr/>
      <dgm:t>
        <a:bodyPr/>
        <a:lstStyle/>
        <a:p>
          <a:endParaRPr lang="cs-CZ"/>
        </a:p>
      </dgm:t>
    </dgm:pt>
    <dgm:pt modelId="{96BE2EF3-A7A9-446D-A2C8-0AEB9FE9857F}">
      <dgm:prSet/>
      <dgm:spPr/>
      <dgm:t>
        <a:bodyPr/>
        <a:lstStyle/>
        <a:p>
          <a:endParaRPr lang="cs-CZ"/>
        </a:p>
      </dgm:t>
    </dgm:pt>
    <dgm:pt modelId="{DA071EFE-0373-4B56-B075-120A2584F149}" type="parTrans" cxnId="{54824267-2BCC-4B8D-95D2-FA5AAC69A970}">
      <dgm:prSet/>
      <dgm:spPr/>
      <dgm:t>
        <a:bodyPr/>
        <a:lstStyle/>
        <a:p>
          <a:endParaRPr lang="cs-CZ"/>
        </a:p>
      </dgm:t>
    </dgm:pt>
    <dgm:pt modelId="{37DFF7BF-D83D-44FF-9AA7-D1E1BDE0C6CB}" type="sibTrans" cxnId="{54824267-2BCC-4B8D-95D2-FA5AAC69A970}">
      <dgm:prSet/>
      <dgm:spPr/>
      <dgm:t>
        <a:bodyPr/>
        <a:lstStyle/>
        <a:p>
          <a:endParaRPr lang="cs-CZ"/>
        </a:p>
      </dgm:t>
    </dgm:pt>
    <dgm:pt modelId="{2833A4CB-AB5F-43AF-A070-B88715A10428}">
      <dgm:prSet/>
      <dgm:spPr/>
      <dgm:t>
        <a:bodyPr/>
        <a:lstStyle/>
        <a:p>
          <a:endParaRPr lang="cs-CZ"/>
        </a:p>
      </dgm:t>
    </dgm:pt>
    <dgm:pt modelId="{D493D279-2AF3-4A40-9186-FF808DE77EE4}" type="parTrans" cxnId="{0003E3B8-B319-41F0-914A-A810CCADBF0B}">
      <dgm:prSet/>
      <dgm:spPr/>
      <dgm:t>
        <a:bodyPr/>
        <a:lstStyle/>
        <a:p>
          <a:endParaRPr lang="cs-CZ"/>
        </a:p>
      </dgm:t>
    </dgm:pt>
    <dgm:pt modelId="{98A08C43-DC73-442F-932A-8B241D6BC848}" type="sibTrans" cxnId="{0003E3B8-B319-41F0-914A-A810CCADBF0B}">
      <dgm:prSet/>
      <dgm:spPr/>
      <dgm:t>
        <a:bodyPr/>
        <a:lstStyle/>
        <a:p>
          <a:endParaRPr lang="cs-CZ"/>
        </a:p>
      </dgm:t>
    </dgm:pt>
    <dgm:pt modelId="{207D6C01-537D-49B7-A1A0-00E27670A320}">
      <dgm:prSet/>
      <dgm:spPr/>
      <dgm:t>
        <a:bodyPr/>
        <a:lstStyle/>
        <a:p>
          <a:endParaRPr lang="cs-CZ"/>
        </a:p>
      </dgm:t>
    </dgm:pt>
    <dgm:pt modelId="{C851438D-D6A3-48E6-A445-6C2CE567469B}" type="parTrans" cxnId="{5C2EBFD5-B193-4BD9-B545-0B2778986CCB}">
      <dgm:prSet/>
      <dgm:spPr/>
      <dgm:t>
        <a:bodyPr/>
        <a:lstStyle/>
        <a:p>
          <a:endParaRPr lang="cs-CZ"/>
        </a:p>
      </dgm:t>
    </dgm:pt>
    <dgm:pt modelId="{AF740352-3945-4B41-8326-6D4D49E19D6D}" type="sibTrans" cxnId="{5C2EBFD5-B193-4BD9-B545-0B2778986CCB}">
      <dgm:prSet/>
      <dgm:spPr/>
      <dgm:t>
        <a:bodyPr/>
        <a:lstStyle/>
        <a:p>
          <a:endParaRPr lang="cs-CZ"/>
        </a:p>
      </dgm:t>
    </dgm:pt>
    <dgm:pt modelId="{662BC242-29D2-43B5-B94C-B0C73F444039}">
      <dgm:prSet/>
      <dgm:spPr/>
      <dgm:t>
        <a:bodyPr/>
        <a:lstStyle/>
        <a:p>
          <a:endParaRPr lang="cs-CZ"/>
        </a:p>
      </dgm:t>
    </dgm:pt>
    <dgm:pt modelId="{5A98E7AF-37D9-49C2-9E4E-FB6E6E4C9B53}" type="parTrans" cxnId="{1466859A-5456-4892-8903-ACCC906CE08D}">
      <dgm:prSet/>
      <dgm:spPr/>
      <dgm:t>
        <a:bodyPr/>
        <a:lstStyle/>
        <a:p>
          <a:endParaRPr lang="cs-CZ"/>
        </a:p>
      </dgm:t>
    </dgm:pt>
    <dgm:pt modelId="{CB4E8883-D7E4-4929-8C30-16F27180653D}" type="sibTrans" cxnId="{1466859A-5456-4892-8903-ACCC906CE08D}">
      <dgm:prSet/>
      <dgm:spPr/>
      <dgm:t>
        <a:bodyPr/>
        <a:lstStyle/>
        <a:p>
          <a:endParaRPr lang="cs-CZ"/>
        </a:p>
      </dgm:t>
    </dgm:pt>
    <dgm:pt modelId="{F6B5E4C6-7B4E-427E-A7AB-C0ED2D64B194}">
      <dgm:prSet/>
      <dgm:spPr/>
      <dgm:t>
        <a:bodyPr/>
        <a:lstStyle/>
        <a:p>
          <a:endParaRPr lang="cs-CZ"/>
        </a:p>
      </dgm:t>
    </dgm:pt>
    <dgm:pt modelId="{BE64EB66-A180-4577-BA9D-F27857E0912D}" type="parTrans" cxnId="{5CA074A5-D21A-480A-AB8D-6F404AC17D59}">
      <dgm:prSet/>
      <dgm:spPr/>
      <dgm:t>
        <a:bodyPr/>
        <a:lstStyle/>
        <a:p>
          <a:endParaRPr lang="cs-CZ"/>
        </a:p>
      </dgm:t>
    </dgm:pt>
    <dgm:pt modelId="{019B53A9-4520-4DB6-9EF6-56DAD52851BC}" type="sibTrans" cxnId="{5CA074A5-D21A-480A-AB8D-6F404AC17D59}">
      <dgm:prSet/>
      <dgm:spPr/>
      <dgm:t>
        <a:bodyPr/>
        <a:lstStyle/>
        <a:p>
          <a:endParaRPr lang="cs-CZ"/>
        </a:p>
      </dgm:t>
    </dgm:pt>
    <dgm:pt modelId="{F299B0EC-5274-4584-87DD-CD9A7B77298E}" type="pres">
      <dgm:prSet presAssocID="{71108444-0DB1-4CDC-8B31-0D95CC30E31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D6A86B2-80E4-4B01-8D3E-17680BF64A98}" type="pres">
      <dgm:prSet presAssocID="{71108444-0DB1-4CDC-8B31-0D95CC30E31B}" presName="axisShape" presStyleLbl="bgShp" presStyleIdx="0" presStyleCnt="1" custLinFactNeighborX="-330" custLinFactNeighborY="-37013"/>
      <dgm:spPr/>
    </dgm:pt>
    <dgm:pt modelId="{239F4FA7-EE6C-4F7E-A15F-CEC869FA766F}" type="pres">
      <dgm:prSet presAssocID="{71108444-0DB1-4CDC-8B31-0D95CC30E31B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14BC5B-9DF3-4820-898D-235F6ED45A28}" type="pres">
      <dgm:prSet presAssocID="{71108444-0DB1-4CDC-8B31-0D95CC30E31B}" presName="rect2" presStyleLbl="node1" presStyleIdx="1" presStyleCnt="4" custLinFactNeighborX="-1650" custLinFactNeighborY="-24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995CBE-FB49-4D52-B91F-D4541B6EC67B}" type="pres">
      <dgm:prSet presAssocID="{71108444-0DB1-4CDC-8B31-0D95CC30E31B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828CBC-7A36-47B1-BA0C-37F47CD01EE7}" type="pres">
      <dgm:prSet presAssocID="{71108444-0DB1-4CDC-8B31-0D95CC30E31B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369144-F5A3-4711-88FE-DD87018B10CF}" srcId="{71108444-0DB1-4CDC-8B31-0D95CC30E31B}" destId="{885DA5CB-6EC1-41B2-ADBA-6C296872E337}" srcOrd="13" destOrd="0" parTransId="{61167F17-42E6-435B-9406-35F5FEAC7C6E}" sibTransId="{8C391F0E-B62F-4AE6-9743-484732044070}"/>
    <dgm:cxn modelId="{0003E3B8-B319-41F0-914A-A810CCADBF0B}" srcId="{71108444-0DB1-4CDC-8B31-0D95CC30E31B}" destId="{2833A4CB-AB5F-43AF-A070-B88715A10428}" srcOrd="19" destOrd="0" parTransId="{D493D279-2AF3-4A40-9186-FF808DE77EE4}" sibTransId="{98A08C43-DC73-442F-932A-8B241D6BC848}"/>
    <dgm:cxn modelId="{5A1B7A53-EADB-4FE3-84AC-EF7ED72B15F6}" type="presOf" srcId="{B43325A3-F796-445C-A5C5-036D4BA60B6C}" destId="{239F4FA7-EE6C-4F7E-A15F-CEC869FA766F}" srcOrd="0" destOrd="0" presId="urn:microsoft.com/office/officeart/2005/8/layout/matrix2"/>
    <dgm:cxn modelId="{6E216734-6FCC-4565-B645-F97575E0D224}" srcId="{71108444-0DB1-4CDC-8B31-0D95CC30E31B}" destId="{CB673E95-10A9-4353-A253-4E59E3980B88}" srcOrd="4" destOrd="0" parTransId="{3CBD291A-6418-47D1-8972-C205F6F46A58}" sibTransId="{A8625C5A-C208-4BA1-8FE0-A69077F741DA}"/>
    <dgm:cxn modelId="{4719DD37-8C0D-4A73-A731-B874685F580B}" srcId="{71108444-0DB1-4CDC-8B31-0D95CC30E31B}" destId="{D71C0903-1FEE-41B7-AF39-12892C2B33FB}" srcOrd="17" destOrd="0" parTransId="{3887609B-6710-47DE-89D5-05DBB01A9A89}" sibTransId="{65BB912B-7688-4BAE-B31B-3D1FB1661E19}"/>
    <dgm:cxn modelId="{54A4E154-0D6F-434A-A0E8-4675AD513C5A}" srcId="{71108444-0DB1-4CDC-8B31-0D95CC30E31B}" destId="{2296C8BF-9707-48F7-B2A9-C93007DDBBB4}" srcOrd="5" destOrd="0" parTransId="{2415518F-32E2-4165-A581-030A2EC4D4E5}" sibTransId="{90917282-D3A9-4C6A-93B6-6DC63775AEDC}"/>
    <dgm:cxn modelId="{1466859A-5456-4892-8903-ACCC906CE08D}" srcId="{71108444-0DB1-4CDC-8B31-0D95CC30E31B}" destId="{662BC242-29D2-43B5-B94C-B0C73F444039}" srcOrd="21" destOrd="0" parTransId="{5A98E7AF-37D9-49C2-9E4E-FB6E6E4C9B53}" sibTransId="{CB4E8883-D7E4-4929-8C30-16F27180653D}"/>
    <dgm:cxn modelId="{5CA074A5-D21A-480A-AB8D-6F404AC17D59}" srcId="{71108444-0DB1-4CDC-8B31-0D95CC30E31B}" destId="{F6B5E4C6-7B4E-427E-A7AB-C0ED2D64B194}" srcOrd="22" destOrd="0" parTransId="{BE64EB66-A180-4577-BA9D-F27857E0912D}" sibTransId="{019B53A9-4520-4DB6-9EF6-56DAD52851BC}"/>
    <dgm:cxn modelId="{5C2EBFD5-B193-4BD9-B545-0B2778986CCB}" srcId="{71108444-0DB1-4CDC-8B31-0D95CC30E31B}" destId="{207D6C01-537D-49B7-A1A0-00E27670A320}" srcOrd="20" destOrd="0" parTransId="{C851438D-D6A3-48E6-A445-6C2CE567469B}" sibTransId="{AF740352-3945-4B41-8326-6D4D49E19D6D}"/>
    <dgm:cxn modelId="{33627A90-57A1-4C1C-89AD-A7C6F852309F}" type="presOf" srcId="{A9B765D4-9125-4265-BDD5-9F472FBF44DB}" destId="{C3828CBC-7A36-47B1-BA0C-37F47CD01EE7}" srcOrd="0" destOrd="0" presId="urn:microsoft.com/office/officeart/2005/8/layout/matrix2"/>
    <dgm:cxn modelId="{0F505370-5BA5-41B8-8036-41A3FFBAE7EF}" srcId="{71108444-0DB1-4CDC-8B31-0D95CC30E31B}" destId="{05EBA5C6-76F5-4183-87F6-5458D1021873}" srcOrd="11" destOrd="0" parTransId="{C3CD6A7A-B828-443B-98EE-464ED8C5C0FF}" sibTransId="{0851ACF9-D3FD-4565-B509-1B61B2DAFBC7}"/>
    <dgm:cxn modelId="{ED0E9A92-99D1-47DB-9287-85E90E71EA69}" srcId="{71108444-0DB1-4CDC-8B31-0D95CC30E31B}" destId="{B43325A3-F796-445C-A5C5-036D4BA60B6C}" srcOrd="0" destOrd="0" parTransId="{EDBB49C3-4294-45A2-8F7B-2CFB798D8457}" sibTransId="{ED93DD0E-9EE3-47C5-A976-FA735893CA01}"/>
    <dgm:cxn modelId="{2464EAF7-2C92-4166-97CF-ACA7E70203F0}" type="presOf" srcId="{71108444-0DB1-4CDC-8B31-0D95CC30E31B}" destId="{F299B0EC-5274-4584-87DD-CD9A7B77298E}" srcOrd="0" destOrd="0" presId="urn:microsoft.com/office/officeart/2005/8/layout/matrix2"/>
    <dgm:cxn modelId="{60162557-DD62-4227-817C-33D41E3A7CAD}" srcId="{71108444-0DB1-4CDC-8B31-0D95CC30E31B}" destId="{1FD0CE8F-15F1-47C5-BBAB-8A6A32309171}" srcOrd="9" destOrd="0" parTransId="{4A066417-B175-476B-AA0B-B8B823D6E568}" sibTransId="{9D9E4F0E-628E-4F45-AA4D-6632D9E95B17}"/>
    <dgm:cxn modelId="{242E3F51-8E8B-43C3-9266-8E5B719AED08}" srcId="{71108444-0DB1-4CDC-8B31-0D95CC30E31B}" destId="{AE7B9105-AB88-4C63-A117-6D7310B1D781}" srcOrd="14" destOrd="0" parTransId="{330F6065-5A76-493D-AA8E-305EEB2991CB}" sibTransId="{F194E994-C795-4F33-88A0-9BFCB1400979}"/>
    <dgm:cxn modelId="{26C567AF-57FB-4126-ADC3-9EC171DAFBA2}" type="presOf" srcId="{12E53818-B252-4E5D-8BC9-7EB36DD3E606}" destId="{61995CBE-FB49-4D52-B91F-D4541B6EC67B}" srcOrd="0" destOrd="0" presId="urn:microsoft.com/office/officeart/2005/8/layout/matrix2"/>
    <dgm:cxn modelId="{BEA2D270-F50D-430C-8E11-6BB8AD745DDE}" srcId="{71108444-0DB1-4CDC-8B31-0D95CC30E31B}" destId="{86A75366-3BD0-4EF2-B278-1F6833CFDBB2}" srcOrd="7" destOrd="0" parTransId="{C3F3841B-025F-4253-A26B-6F370309AE9F}" sibTransId="{FAD88987-2FE4-4C78-BF40-AA091F3C4B13}"/>
    <dgm:cxn modelId="{F21CBDF9-4960-415F-B8CB-7E455590FC60}" srcId="{71108444-0DB1-4CDC-8B31-0D95CC30E31B}" destId="{2C655C2B-08ED-498E-868E-6C68D5FF9FB9}" srcOrd="12" destOrd="0" parTransId="{3396066F-BE1D-448A-A11C-942526511F25}" sibTransId="{F1E099D7-E5CF-4E0A-A3CB-57CD01F9E630}"/>
    <dgm:cxn modelId="{06D65852-BAC9-410D-8BAF-A7B515704A59}" srcId="{71108444-0DB1-4CDC-8B31-0D95CC30E31B}" destId="{738B3705-4A09-480E-9B83-A2C140574DB0}" srcOrd="16" destOrd="0" parTransId="{38C5E917-889F-46B6-B0CF-E526BB9CCBB0}" sibTransId="{71380BD5-D7D9-491E-8A67-BE20148A4E49}"/>
    <dgm:cxn modelId="{31FE08C2-B337-43CF-8BA9-AFEEED432306}" srcId="{71108444-0DB1-4CDC-8B31-0D95CC30E31B}" destId="{773B3A4A-424C-45FC-8718-8F161DBFF6B4}" srcOrd="6" destOrd="0" parTransId="{0C1A6095-F2BB-40D5-9838-AAE10464E831}" sibTransId="{3CCC2532-6C17-4D3B-93E3-D02F8707CA90}"/>
    <dgm:cxn modelId="{FEE52590-3D2C-4B3B-945A-F2C90BA7826C}" srcId="{71108444-0DB1-4CDC-8B31-0D95CC30E31B}" destId="{77A73B93-B0A1-4C48-9A6C-E25EB944446C}" srcOrd="8" destOrd="0" parTransId="{7FB740C3-B4E8-42F9-8B56-8EAB589134B0}" sibTransId="{A5D2FE26-812F-4236-B4D6-8CB479ABD37D}"/>
    <dgm:cxn modelId="{9B187270-B7DD-4704-8D9A-8AAE5CFCA239}" srcId="{71108444-0DB1-4CDC-8B31-0D95CC30E31B}" destId="{12E53818-B252-4E5D-8BC9-7EB36DD3E606}" srcOrd="2" destOrd="0" parTransId="{58FBFE1A-2AA4-4CF4-ADE9-0BDCAEDF3644}" sibTransId="{CB406A17-F93E-40E8-BAB4-8CB237026ECD}"/>
    <dgm:cxn modelId="{54824267-2BCC-4B8D-95D2-FA5AAC69A970}" srcId="{71108444-0DB1-4CDC-8B31-0D95CC30E31B}" destId="{96BE2EF3-A7A9-446D-A2C8-0AEB9FE9857F}" srcOrd="18" destOrd="0" parTransId="{DA071EFE-0373-4B56-B075-120A2584F149}" sibTransId="{37DFF7BF-D83D-44FF-9AA7-D1E1BDE0C6CB}"/>
    <dgm:cxn modelId="{EBFBD559-7D45-4616-9F89-8C1850C69928}" srcId="{71108444-0DB1-4CDC-8B31-0D95CC30E31B}" destId="{2844082C-374F-43CF-B5D9-BF3DEA265421}" srcOrd="15" destOrd="0" parTransId="{0CDBDF9D-059F-46DE-A19A-547F5A026936}" sibTransId="{47512842-5E38-47BE-AEF2-75E9FB42D9C8}"/>
    <dgm:cxn modelId="{99BB6ED9-F20B-404B-9E20-5E3CC2A62085}" srcId="{71108444-0DB1-4CDC-8B31-0D95CC30E31B}" destId="{A9B765D4-9125-4265-BDD5-9F472FBF44DB}" srcOrd="3" destOrd="0" parTransId="{7E66279C-9D91-4829-88A3-72D9497264AD}" sibTransId="{288FDFBC-8C31-4626-85BA-92BB0271866D}"/>
    <dgm:cxn modelId="{83662413-3148-4DF7-8143-458B762F43CC}" srcId="{71108444-0DB1-4CDC-8B31-0D95CC30E31B}" destId="{D6315B04-91DE-498A-AFDD-D08DD2CFD3EE}" srcOrd="10" destOrd="0" parTransId="{C3145374-6BD0-4F40-B1F5-6FB2546164E6}" sibTransId="{0ED6EFF8-1357-4A58-9AF8-E86A2F56025F}"/>
    <dgm:cxn modelId="{BEA1D5B3-D85A-4FE7-8368-27D8E9421E9D}" srcId="{71108444-0DB1-4CDC-8B31-0D95CC30E31B}" destId="{23CBF427-38FB-4ACF-955F-3A6D58F356E0}" srcOrd="1" destOrd="0" parTransId="{0FF98649-F2CD-46D0-8F74-948C50380F76}" sibTransId="{855E608A-1A7F-45AE-B93F-7748DB29E656}"/>
    <dgm:cxn modelId="{F3A7C477-A43C-44BD-92EA-634DE8A1DCA5}" type="presOf" srcId="{23CBF427-38FB-4ACF-955F-3A6D58F356E0}" destId="{E814BC5B-9DF3-4820-898D-235F6ED45A28}" srcOrd="0" destOrd="0" presId="urn:microsoft.com/office/officeart/2005/8/layout/matrix2"/>
    <dgm:cxn modelId="{426E99A2-E6DF-42D5-B1EB-55CF5FF9B1D7}" type="presParOf" srcId="{F299B0EC-5274-4584-87DD-CD9A7B77298E}" destId="{AD6A86B2-80E4-4B01-8D3E-17680BF64A98}" srcOrd="0" destOrd="0" presId="urn:microsoft.com/office/officeart/2005/8/layout/matrix2"/>
    <dgm:cxn modelId="{C128A454-88FD-420E-833B-049B3C6FEEC8}" type="presParOf" srcId="{F299B0EC-5274-4584-87DD-CD9A7B77298E}" destId="{239F4FA7-EE6C-4F7E-A15F-CEC869FA766F}" srcOrd="1" destOrd="0" presId="urn:microsoft.com/office/officeart/2005/8/layout/matrix2"/>
    <dgm:cxn modelId="{55E02B95-7C6D-46E6-9EF7-0EA74DC74E58}" type="presParOf" srcId="{F299B0EC-5274-4584-87DD-CD9A7B77298E}" destId="{E814BC5B-9DF3-4820-898D-235F6ED45A28}" srcOrd="2" destOrd="0" presId="urn:microsoft.com/office/officeart/2005/8/layout/matrix2"/>
    <dgm:cxn modelId="{3615458B-BAD2-4A88-AEFE-618B6E16A58F}" type="presParOf" srcId="{F299B0EC-5274-4584-87DD-CD9A7B77298E}" destId="{61995CBE-FB49-4D52-B91F-D4541B6EC67B}" srcOrd="3" destOrd="0" presId="urn:microsoft.com/office/officeart/2005/8/layout/matrix2"/>
    <dgm:cxn modelId="{D347DA70-8861-4F9A-BDEC-AC033BFEDC23}" type="presParOf" srcId="{F299B0EC-5274-4584-87DD-CD9A7B77298E}" destId="{C3828CBC-7A36-47B1-BA0C-37F47CD01EE7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A86B2-80E4-4B01-8D3E-17680BF64A98}">
      <dsp:nvSpPr>
        <dsp:cNvPr id="0" name=""/>
        <dsp:cNvSpPr/>
      </dsp:nvSpPr>
      <dsp:spPr>
        <a:xfrm>
          <a:off x="299475" y="0"/>
          <a:ext cx="3792565" cy="379256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F4FA7-EE6C-4F7E-A15F-CEC869FA766F}">
      <dsp:nvSpPr>
        <dsp:cNvPr id="0" name=""/>
        <dsp:cNvSpPr/>
      </dsp:nvSpPr>
      <dsp:spPr>
        <a:xfrm>
          <a:off x="558507" y="246516"/>
          <a:ext cx="1517026" cy="1517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1. Adiktologie je mezirezortní s částečnou centralizací (současný stav)</a:t>
          </a:r>
        </a:p>
      </dsp:txBody>
      <dsp:txXfrm>
        <a:off x="632562" y="320571"/>
        <a:ext cx="1368916" cy="1368916"/>
      </dsp:txXfrm>
    </dsp:sp>
    <dsp:sp modelId="{E814BC5B-9DF3-4820-898D-235F6ED45A28}">
      <dsp:nvSpPr>
        <dsp:cNvPr id="0" name=""/>
        <dsp:cNvSpPr/>
      </dsp:nvSpPr>
      <dsp:spPr>
        <a:xfrm>
          <a:off x="2315982" y="208970"/>
          <a:ext cx="1517026" cy="1517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2. Adiktologie je mezirezortní s centrálním financováním z jednoho zdroje</a:t>
          </a:r>
        </a:p>
      </dsp:txBody>
      <dsp:txXfrm>
        <a:off x="2390037" y="283025"/>
        <a:ext cx="1368916" cy="1368916"/>
      </dsp:txXfrm>
    </dsp:sp>
    <dsp:sp modelId="{61995CBE-FB49-4D52-B91F-D4541B6EC67B}">
      <dsp:nvSpPr>
        <dsp:cNvPr id="0" name=""/>
        <dsp:cNvSpPr/>
      </dsp:nvSpPr>
      <dsp:spPr>
        <a:xfrm>
          <a:off x="558507" y="2029022"/>
          <a:ext cx="1517026" cy="1517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3. Adiktologie jako samostatný obor s vícezdrojovým financováním</a:t>
          </a:r>
        </a:p>
      </dsp:txBody>
      <dsp:txXfrm>
        <a:off x="632562" y="2103077"/>
        <a:ext cx="1368916" cy="1368916"/>
      </dsp:txXfrm>
    </dsp:sp>
    <dsp:sp modelId="{C3828CBC-7A36-47B1-BA0C-37F47CD01EE7}">
      <dsp:nvSpPr>
        <dsp:cNvPr id="0" name=""/>
        <dsp:cNvSpPr/>
      </dsp:nvSpPr>
      <dsp:spPr>
        <a:xfrm>
          <a:off x="2341013" y="2029022"/>
          <a:ext cx="1517026" cy="1517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4. Adiktologie jako samostatný obor, jeden zdroj financování</a:t>
          </a:r>
        </a:p>
      </dsp:txBody>
      <dsp:txXfrm>
        <a:off x="2415068" y="2103077"/>
        <a:ext cx="1368916" cy="1368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58F6FC-21FC-454D-878B-FA8A97638683}" type="datetimeFigureOut">
              <a:rPr lang="cs-CZ"/>
              <a:pPr>
                <a:defRPr/>
              </a:pPr>
              <a:t>19.03.2021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430412-5DB6-43D4-BB0B-118514142F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803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2E8677-3567-44D4-B478-494DD7311747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5944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4761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7148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4149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4B7DA9-767C-4D78-917A-4F202DEEE801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641296-0C55-48E0-B09D-9C78A49EEAE2}" type="slidenum">
              <a:rPr lang="cs-CZ" alt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F81290-5BDA-4BC3-BBEB-A33311A71E1C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78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722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4053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911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5015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283703-B124-4103-9C49-C3019B6E4F79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9773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8300"/>
            <a:ext cx="9144000" cy="467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161925"/>
            <a:ext cx="41814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094952"/>
            <a:ext cx="7425033" cy="238760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616191"/>
            <a:ext cx="7425033" cy="165576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4990034" y="6337952"/>
            <a:ext cx="3999143" cy="520047"/>
          </a:xfrm>
        </p:spPr>
        <p:txBody>
          <a:bodyPr anchor="ctr">
            <a:normAutofit/>
          </a:bodyPr>
          <a:lstStyle>
            <a:lvl1pPr algn="r">
              <a:defRPr sz="17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59022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 bez křížk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3400" y="0"/>
            <a:ext cx="7426800" cy="2163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00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EFD9D-5855-46A4-AFAE-EB670EC0D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3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61A1-F325-4D3F-8B41-5E735B6A6F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76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A17E1-B90A-4F2A-8E84-EFBC0E1FCA4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80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 bez hlavi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F2C4B-7F06-4590-8673-B01BEAF33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1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loučení a konta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8"/>
          <a:stretch>
            <a:fillRect/>
          </a:stretch>
        </p:blipFill>
        <p:spPr bwMode="auto">
          <a:xfrm>
            <a:off x="0" y="209550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1971676"/>
            <a:ext cx="7425033" cy="1771650"/>
          </a:xfrm>
        </p:spPr>
        <p:txBody>
          <a:bodyPr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4511416"/>
            <a:ext cx="7425033" cy="86068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27974-48CB-4F2C-80DD-0D82A78629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šip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buSzPct val="120000"/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D3BE-F81B-4D42-AEBC-2CF95E793A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17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Text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784571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 sz="1800" b="1"/>
            </a:lvl1pPr>
            <a:lvl2pPr marL="266700" indent="-266700">
              <a:buSzPct val="120000"/>
              <a:buFontTx/>
              <a:buBlip>
                <a:blip r:embed="rId2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628649" y="2696989"/>
            <a:ext cx="7886700" cy="2995503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 sz="1800" b="1"/>
            </a:lvl1pPr>
            <a:lvl2pPr marL="266700" indent="-266700">
              <a:buSzPct val="120000"/>
              <a:buFontTx/>
              <a:buBlip>
                <a:blip r:embed="rId2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628649" y="5754344"/>
            <a:ext cx="7886700" cy="471893"/>
          </a:xfrm>
        </p:spPr>
        <p:txBody>
          <a:bodyPr/>
          <a:lstStyle>
            <a:lvl1pPr marL="0" indent="0">
              <a:buSzPct val="120000"/>
              <a:buFontTx/>
              <a:buNone/>
              <a:defRPr sz="1200" b="0" i="1"/>
            </a:lvl1pPr>
            <a:lvl2pPr marL="266700" indent="-266700">
              <a:buSzPct val="120000"/>
              <a:buFontTx/>
              <a:buBlip>
                <a:blip r:embed="rId3"/>
              </a:buBlip>
              <a:defRPr sz="1600"/>
            </a:lvl2pPr>
            <a:lvl3pPr marL="266700" indent="-266700">
              <a:buSzPct val="120000"/>
              <a:defRPr sz="1200"/>
            </a:lvl3pPr>
            <a:lvl4pPr marL="449263" indent="-182563">
              <a:buSzPct val="120000"/>
              <a:defRPr sz="1100"/>
            </a:lvl4pPr>
            <a:lvl5pPr>
              <a:defRPr sz="105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303A-75E1-4433-99DD-BBB2202466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90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 kři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850" y="-1"/>
            <a:ext cx="7429499" cy="2162175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17799"/>
            <a:ext cx="7886700" cy="3459163"/>
          </a:xfrm>
        </p:spPr>
        <p:txBody>
          <a:bodyPr/>
          <a:lstStyle>
            <a:lvl3pPr>
              <a:buSzPct val="120000"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B149-E6DA-41B8-B33C-916039086D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4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08000" cy="4351338"/>
          </a:xfrm>
        </p:spPr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349" y="1825625"/>
            <a:ext cx="3708000" cy="4351338"/>
          </a:xfrm>
        </p:spPr>
        <p:txBody>
          <a:bodyPr/>
          <a:lstStyle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FFC7-AD05-494C-AC25-D1105A3FDC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37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 šip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908" y="90000"/>
            <a:ext cx="7268441" cy="1350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708000" cy="4351338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7349" y="1825625"/>
            <a:ext cx="3708000" cy="4351338"/>
          </a:xfrm>
        </p:spPr>
        <p:txBody>
          <a:bodyPr/>
          <a:lstStyle>
            <a:lvl1pPr marL="266700" indent="-266700">
              <a:buSzPct val="120000"/>
              <a:buFontTx/>
              <a:buBlip>
                <a:blip r:embed="rId2"/>
              </a:buBlip>
              <a:defRPr/>
            </a:lvl1pPr>
            <a:lvl2pPr marL="266700" indent="-266700">
              <a:buSzPct val="120000"/>
              <a:buFontTx/>
              <a:buBlip>
                <a:blip r:embed="rId2"/>
              </a:buBlip>
              <a:defRPr/>
            </a:lvl2pPr>
            <a:lvl3pPr marL="266700" indent="-266700">
              <a:buSzPct val="120000"/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1856-9DB1-487F-A3DF-C73FD669CB9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35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 kří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7200" y="0"/>
            <a:ext cx="7426800" cy="21636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000" y="2636707"/>
            <a:ext cx="3708000" cy="3540256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266700" indent="-266700">
              <a:defRPr/>
            </a:lvl3pPr>
            <a:lvl4pPr marL="449263" indent="-182563">
              <a:defRPr/>
            </a:lvl4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50D8-012C-4597-B076-C5BECC93B2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246188" y="90488"/>
            <a:ext cx="7269162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50" y="6356350"/>
            <a:ext cx="43561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/>
              <a:t>Shotened name of the whole presentation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613" y="6288088"/>
            <a:ext cx="595312" cy="5016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5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E3AAAFC-AF47-4306-8E7E-7FDC67510E8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Obrázek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6415088"/>
            <a:ext cx="381635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09" r:id="rId3"/>
    <p:sldLayoutId id="2147483710" r:id="rId4"/>
    <p:sldLayoutId id="2147483711" r:id="rId5"/>
    <p:sldLayoutId id="2147483718" r:id="rId6"/>
    <p:sldLayoutId id="2147483712" r:id="rId7"/>
    <p:sldLayoutId id="2147483713" r:id="rId8"/>
    <p:sldLayoutId id="2147483719" r:id="rId9"/>
    <p:sldLayoutId id="2147483720" r:id="rId10"/>
    <p:sldLayoutId id="2147483714" r:id="rId11"/>
    <p:sldLayoutId id="2147483715" r:id="rId12"/>
    <p:sldLayoutId id="2147483721" r:id="rId13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Segoe UI" pitchFamily="34" charset="0"/>
          <a:cs typeface="Segoe UI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500" b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2286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44926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sz="16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714375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20000"/>
        <a:buBlip>
          <a:blip r:embed="rId17"/>
        </a:buBlip>
        <a:defRPr sz="1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540000" y="3657600"/>
            <a:ext cx="7424738" cy="1655763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chemeClr val="bg1"/>
                </a:solidFill>
              </a:rPr>
              <a:t>Návrh změn systémového rámce </a:t>
            </a:r>
            <a:r>
              <a:rPr lang="cs-CZ" altLang="cs-CZ" sz="4000" b="1" dirty="0" err="1">
                <a:solidFill>
                  <a:schemeClr val="bg1"/>
                </a:solidFill>
              </a:rPr>
              <a:t>adiktologických</a:t>
            </a:r>
            <a:r>
              <a:rPr lang="cs-CZ" altLang="cs-CZ" sz="4000" b="1" dirty="0">
                <a:solidFill>
                  <a:schemeClr val="bg1"/>
                </a:solidFill>
              </a:rPr>
              <a:t> služeb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819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989513" y="6337300"/>
            <a:ext cx="3998912" cy="520700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2. března 2021 | Praha</a:t>
            </a:r>
          </a:p>
        </p:txBody>
      </p:sp>
      <p:pic>
        <p:nvPicPr>
          <p:cNvPr id="8197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309563"/>
            <a:ext cx="24939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8D1B07E-2DDC-4E89-87E3-48C3EDBE0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49" y="2094952"/>
            <a:ext cx="7387984" cy="1562648"/>
          </a:xfrm>
        </p:spPr>
        <p:txBody>
          <a:bodyPr/>
          <a:lstStyle/>
          <a:p>
            <a:r>
              <a:rPr lang="cs-CZ" sz="4400" dirty="0"/>
              <a:t>Workshop na téma: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3: </a:t>
            </a:r>
            <a:r>
              <a:rPr lang="cs-CZ" altLang="cs-CZ" sz="3800" dirty="0" err="1"/>
              <a:t>Adiktologické</a:t>
            </a:r>
            <a:r>
              <a:rPr lang="cs-CZ" altLang="cs-CZ" sz="3800" dirty="0"/>
              <a:t> služby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245198" y="2692719"/>
            <a:ext cx="8366141" cy="3246442"/>
          </a:xfrm>
        </p:spPr>
        <p:txBody>
          <a:bodyPr/>
          <a:lstStyle/>
          <a:p>
            <a:pPr marL="449580" algn="just">
              <a:spcAft>
                <a:spcPts val="600"/>
              </a:spcAft>
            </a:pPr>
            <a:r>
              <a:rPr lang="cs-C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Ambulantní služby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Služba obsahuje tyto základní činnosti: vstupní zhodnocení stavu a potřeb, terapeutické intervence individuální, rodinné nebo skupinové, činnosti sociální práce, prevence relapsu, poradenství, koordinace péče, příprava a referování klienta do navazujících programů.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Služba je poskytována ambulantní nebo terénní formou.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Služba je určena pro všechny cílové skupiny.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této službě lze poskytovat preventivní, diagnostickou, dispenzární, léčebnou a ošetřovatelskou zdravotní péči.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1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3: </a:t>
            </a:r>
            <a:r>
              <a:rPr lang="cs-CZ" altLang="cs-CZ" sz="3800" dirty="0" err="1"/>
              <a:t>Adiktologické</a:t>
            </a:r>
            <a:r>
              <a:rPr lang="cs-CZ" altLang="cs-CZ" sz="3800" dirty="0"/>
              <a:t> služby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2" y="2660650"/>
            <a:ext cx="7540517" cy="3005363"/>
          </a:xfrm>
        </p:spPr>
        <p:txBody>
          <a:bodyPr/>
          <a:lstStyle/>
          <a:p>
            <a:pPr lvl="2" eaLnBrk="1" hangingPunct="1"/>
            <a:r>
              <a:rPr lang="cs-CZ" altLang="cs-CZ" dirty="0"/>
              <a:t>Deklarovaná síť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Síť vytváří zdravotní pojišťovny (zdravotní služby) ve spolupráci s kraji (sociální služby) na základě parametrů, které stanoví vláda</a:t>
            </a:r>
          </a:p>
          <a:p>
            <a:pPr lvl="2" eaLnBrk="1" hangingPunct="1"/>
            <a:r>
              <a:rPr lang="cs-CZ" altLang="cs-CZ" dirty="0"/>
              <a:t>Financování z více zdrojů – zdravotní pojišťovny, kraje, RVKPP</a:t>
            </a:r>
          </a:p>
          <a:p>
            <a:pPr lvl="2" eaLnBrk="1" hangingPunct="1"/>
            <a:r>
              <a:rPr lang="cs-CZ" altLang="cs-CZ" dirty="0"/>
              <a:t>Kontrolní činnost provádí krajské úřady a RVKPP</a:t>
            </a:r>
          </a:p>
          <a:p>
            <a:pPr lvl="2" eaLnBrk="1" hangingPunct="1"/>
            <a:r>
              <a:rPr lang="cs-CZ" altLang="cs-CZ" dirty="0"/>
              <a:t>Norma obsahuje přímou novelizaci všech zákonů, které se obsahují problematiku zdravotních nebo sociálních služeb a doplňuje </a:t>
            </a:r>
            <a:r>
              <a:rPr lang="cs-CZ" altLang="cs-CZ" dirty="0" err="1"/>
              <a:t>adiktologické</a:t>
            </a:r>
            <a:r>
              <a:rPr lang="cs-CZ" altLang="cs-CZ" dirty="0"/>
              <a:t> služby.</a:t>
            </a: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27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3: </a:t>
            </a:r>
            <a:r>
              <a:rPr lang="cs-CZ" altLang="cs-CZ" sz="3800" dirty="0" err="1"/>
              <a:t>Adiktologické</a:t>
            </a:r>
            <a:r>
              <a:rPr lang="cs-CZ" altLang="cs-CZ" sz="3800" dirty="0"/>
              <a:t> služby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4001180" cy="3005363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Pozitiva</a:t>
            </a:r>
          </a:p>
          <a:p>
            <a:pPr lvl="2" eaLnBrk="1" hangingPunct="1"/>
            <a:r>
              <a:rPr lang="cs-CZ" altLang="cs-CZ" dirty="0"/>
              <a:t>Jasná typologie služeb</a:t>
            </a:r>
          </a:p>
          <a:p>
            <a:pPr lvl="2" eaLnBrk="1" hangingPunct="1"/>
            <a:r>
              <a:rPr lang="cs-CZ" altLang="cs-CZ" dirty="0"/>
              <a:t>Jasná definice základních činností</a:t>
            </a:r>
          </a:p>
          <a:p>
            <a:pPr lvl="2" eaLnBrk="1" hangingPunct="1"/>
            <a:r>
              <a:rPr lang="cs-CZ" altLang="cs-CZ" dirty="0"/>
              <a:t>Zdravotně sociální pomezí</a:t>
            </a:r>
          </a:p>
          <a:p>
            <a:pPr lvl="2" eaLnBrk="1" hangingPunct="1"/>
            <a:r>
              <a:rPr lang="cs-CZ" altLang="cs-CZ" dirty="0"/>
              <a:t>Pouze jedna registrace služby</a:t>
            </a:r>
          </a:p>
          <a:p>
            <a:pPr lvl="2" eaLnBrk="1" hangingPunct="1"/>
            <a:r>
              <a:rPr lang="cs-CZ" altLang="cs-CZ" dirty="0"/>
              <a:t>Certifikace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Provázanost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 s ostatními zákony</a:t>
            </a:r>
          </a:p>
        </p:txBody>
      </p:sp>
      <p:sp>
        <p:nvSpPr>
          <p:cNvPr id="10245" name="Zástupný symbol pro obsah 3"/>
          <p:cNvSpPr>
            <a:spLocks noGrp="1"/>
          </p:cNvSpPr>
          <p:nvPr>
            <p:ph sz="half" idx="2"/>
          </p:nvPr>
        </p:nvSpPr>
        <p:spPr>
          <a:xfrm>
            <a:off x="4849813" y="2636838"/>
            <a:ext cx="3641725" cy="3540125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Negativa</a:t>
            </a:r>
          </a:p>
          <a:p>
            <a:pPr lvl="2" eaLnBrk="1" hangingPunct="1"/>
            <a:r>
              <a:rPr lang="cs-CZ" altLang="cs-CZ" dirty="0"/>
              <a:t>Registraci a certifikace provádí jiný orgán</a:t>
            </a:r>
          </a:p>
          <a:p>
            <a:pPr lvl="2" eaLnBrk="1" hangingPunct="1"/>
            <a:r>
              <a:rPr lang="cs-CZ" altLang="cs-CZ" dirty="0"/>
              <a:t>Tvorba sítě služeb zůstává v rukou dosavadních správců sítí – krajů a zdravotních pojišťoven</a:t>
            </a:r>
          </a:p>
          <a:p>
            <a:pPr lvl="2" eaLnBrk="1" hangingPunct="1"/>
            <a:r>
              <a:rPr lang="cs-CZ" altLang="cs-CZ" dirty="0"/>
              <a:t>Financování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 zůstává v rukou krajů a zdravotních pojišťoven</a:t>
            </a:r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374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4: </a:t>
            </a:r>
            <a:r>
              <a:rPr lang="cs-CZ" altLang="cs-CZ" sz="3800" dirty="0" err="1"/>
              <a:t>Adiktologický</a:t>
            </a:r>
            <a:r>
              <a:rPr lang="cs-CZ" altLang="cs-CZ" sz="3800" dirty="0"/>
              <a:t> zákon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7975600" cy="3005363"/>
          </a:xfrm>
        </p:spPr>
        <p:txBody>
          <a:bodyPr/>
          <a:lstStyle/>
          <a:p>
            <a:pPr lvl="2" eaLnBrk="1" hangingPunct="1"/>
            <a:r>
              <a:rPr lang="cs-CZ" altLang="cs-CZ" dirty="0"/>
              <a:t>Typologie obdobně jako u zákona o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službách</a:t>
            </a:r>
          </a:p>
          <a:p>
            <a:pPr lvl="2" eaLnBrk="1" hangingPunct="1"/>
            <a:r>
              <a:rPr lang="cs-CZ" altLang="cs-CZ" dirty="0"/>
              <a:t>Agentura má postavení správního orgánu, který uděluje oprávnění k činnosti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 (certifikaci)</a:t>
            </a:r>
          </a:p>
          <a:p>
            <a:pPr lvl="2" eaLnBrk="1" hangingPunct="1"/>
            <a:r>
              <a:rPr lang="cs-CZ" altLang="cs-CZ" dirty="0"/>
              <a:t>Další </a:t>
            </a:r>
            <a:r>
              <a:rPr lang="cs-CZ" altLang="cs-CZ" dirty="0" err="1"/>
              <a:t>ukoly</a:t>
            </a:r>
            <a:r>
              <a:rPr lang="cs-CZ" altLang="cs-CZ" dirty="0"/>
              <a:t> Agentury jsou obdobné jako v zákoně o Agentuře.</a:t>
            </a:r>
          </a:p>
          <a:p>
            <a:pPr lvl="2"/>
            <a:r>
              <a:rPr lang="cs-CZ" altLang="cs-CZ" dirty="0"/>
              <a:t>Síť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 vytváří agentura ve spolupráci s kraji na základě komunitního plánování tak, aby pro území každého kraje obsahovala všechny typy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služeb, včetně poskytované zdravotní péče, které budou dostupné pro všechny cílové skupiny.</a:t>
            </a:r>
          </a:p>
          <a:p>
            <a:pPr lvl="2"/>
            <a:r>
              <a:rPr lang="cs-CZ" altLang="cs-CZ" dirty="0"/>
              <a:t>Agentura financuje základní činnosti i zdravotní péči</a:t>
            </a:r>
          </a:p>
          <a:p>
            <a:pPr lvl="2" eaLnBrk="1" hangingPunct="1"/>
            <a:r>
              <a:rPr lang="cs-CZ" altLang="cs-CZ" dirty="0"/>
              <a:t>Agentura provádí kontrolní činnost</a:t>
            </a: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059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4: </a:t>
            </a:r>
            <a:r>
              <a:rPr lang="cs-CZ" altLang="cs-CZ" sz="3800" dirty="0" err="1"/>
              <a:t>Adiktologický</a:t>
            </a:r>
            <a:r>
              <a:rPr lang="cs-CZ" altLang="cs-CZ" sz="3800" dirty="0"/>
              <a:t> zákon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4001180" cy="3005363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Pozitiva</a:t>
            </a:r>
          </a:p>
          <a:p>
            <a:pPr lvl="2" eaLnBrk="1" hangingPunct="1"/>
            <a:r>
              <a:rPr lang="cs-CZ" altLang="cs-CZ" dirty="0"/>
              <a:t>Velmi silné postavení Agentury jako správního orgánu s vlastní rozpočtovou kapitolou</a:t>
            </a:r>
          </a:p>
          <a:p>
            <a:pPr lvl="2" eaLnBrk="1" hangingPunct="1"/>
            <a:r>
              <a:rPr lang="cs-CZ" altLang="cs-CZ" dirty="0"/>
              <a:t>Jasné postavení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 včetně typologie a základních činností</a:t>
            </a:r>
          </a:p>
          <a:p>
            <a:pPr lvl="2" eaLnBrk="1" hangingPunct="1"/>
            <a:r>
              <a:rPr lang="cs-CZ" altLang="cs-CZ" dirty="0"/>
              <a:t>Certifikace, tvorba sítě služeb i financování je plně v rukou Agentury</a:t>
            </a:r>
          </a:p>
          <a:p>
            <a:pPr lvl="2"/>
            <a:r>
              <a:rPr lang="cs-CZ" altLang="cs-CZ" dirty="0"/>
              <a:t>Provázanost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 s ostatními zákony</a:t>
            </a:r>
          </a:p>
          <a:p>
            <a:pPr lvl="2" eaLnBrk="1" hangingPunct="1"/>
            <a:endParaRPr lang="cs-CZ" altLang="cs-CZ" dirty="0"/>
          </a:p>
          <a:p>
            <a:pPr lvl="2" eaLnBrk="1" hangingPunct="1"/>
            <a:endParaRPr lang="cs-CZ" altLang="cs-CZ" dirty="0"/>
          </a:p>
        </p:txBody>
      </p:sp>
      <p:sp>
        <p:nvSpPr>
          <p:cNvPr id="10245" name="Zástupný symbol pro obsah 3"/>
          <p:cNvSpPr>
            <a:spLocks noGrp="1"/>
          </p:cNvSpPr>
          <p:nvPr>
            <p:ph sz="half" idx="2"/>
          </p:nvPr>
        </p:nvSpPr>
        <p:spPr>
          <a:xfrm>
            <a:off x="4849813" y="2636838"/>
            <a:ext cx="3641725" cy="3540125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Negativa</a:t>
            </a:r>
          </a:p>
          <a:p>
            <a:pPr lvl="2" eaLnBrk="1" hangingPunct="1"/>
            <a:r>
              <a:rPr lang="cs-CZ" altLang="cs-CZ" dirty="0"/>
              <a:t>Nutnost registrace i certifikace u zdravotnických zařízení</a:t>
            </a:r>
          </a:p>
          <a:p>
            <a:pPr lvl="2" eaLnBrk="1" hangingPunct="1"/>
            <a:r>
              <a:rPr lang="cs-CZ" altLang="cs-CZ" dirty="0"/>
              <a:t>Financování z jednoho zdroje přináší rizika v případě výpadku tohoto zdroje z důvodu „vyšší moci“</a:t>
            </a:r>
          </a:p>
          <a:p>
            <a:pPr lvl="2" eaLnBrk="1" hangingPunct="1"/>
            <a:r>
              <a:rPr lang="cs-CZ" altLang="cs-CZ" dirty="0"/>
              <a:t>Obtížnější realizovatelnost - vzhledem k radikálnosti navrhovaného řešení</a:t>
            </a:r>
          </a:p>
          <a:p>
            <a:pPr marL="0" lvl="2" indent="0" eaLnBrk="1" hangingPunct="1">
              <a:buNone/>
            </a:pPr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339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ctrTitle"/>
          </p:nvPr>
        </p:nvSpPr>
        <p:spPr>
          <a:xfrm>
            <a:off x="628527" y="2280575"/>
            <a:ext cx="7424738" cy="4056725"/>
          </a:xfrm>
        </p:spPr>
        <p:txBody>
          <a:bodyPr/>
          <a:lstStyle/>
          <a:p>
            <a:pPr eaLnBrk="1" hangingPunct="1"/>
            <a:r>
              <a:rPr lang="cs-CZ" altLang="cs-CZ" dirty="0"/>
              <a:t>Místo závěru jeden citát: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i="0" dirty="0">
                <a:solidFill>
                  <a:schemeClr val="tx1"/>
                </a:solidFill>
                <a:effectLst/>
              </a:rPr>
              <a:t>„Boj je podstatou života. Kdo nebojuje, nemůže ani zvítězit.“</a:t>
            </a:r>
            <a:br>
              <a:rPr lang="cs-CZ" i="0" dirty="0">
                <a:solidFill>
                  <a:schemeClr val="tx1"/>
                </a:solidFill>
                <a:effectLst/>
              </a:rPr>
            </a:br>
            <a:r>
              <a:rPr lang="cs-CZ" i="0" dirty="0">
                <a:solidFill>
                  <a:schemeClr val="tx1"/>
                </a:solidFill>
                <a:effectLst/>
              </a:rPr>
              <a:t/>
            </a:r>
            <a:br>
              <a:rPr lang="cs-CZ" i="0" dirty="0">
                <a:solidFill>
                  <a:schemeClr val="tx1"/>
                </a:solidFill>
                <a:effectLst/>
              </a:rPr>
            </a:br>
            <a:r>
              <a:rPr lang="cs-CZ" sz="3600" i="0" dirty="0">
                <a:solidFill>
                  <a:schemeClr val="tx1"/>
                </a:solidFill>
                <a:effectLst/>
              </a:rPr>
              <a:t>Tomáš Baťa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altLang="cs-CZ" dirty="0"/>
          </a:p>
        </p:txBody>
      </p:sp>
      <p:sp>
        <p:nvSpPr>
          <p:cNvPr id="14339" name="Podnadpis 2"/>
          <p:cNvSpPr>
            <a:spLocks noGrp="1"/>
          </p:cNvSpPr>
          <p:nvPr>
            <p:ph type="subTitle" idx="1"/>
          </p:nvPr>
        </p:nvSpPr>
        <p:spPr>
          <a:xfrm>
            <a:off x="539750" y="5332443"/>
            <a:ext cx="7424738" cy="1265207"/>
          </a:xfrm>
        </p:spPr>
        <p:txBody>
          <a:bodyPr/>
          <a:lstStyle/>
          <a:p>
            <a:pPr eaLnBrk="1" hangingPunct="1"/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14340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989513" y="6337300"/>
            <a:ext cx="3998912" cy="520700"/>
          </a:xfrm>
        </p:spPr>
        <p:txBody>
          <a:bodyPr/>
          <a:lstStyle/>
          <a:p>
            <a:pPr eaLnBrk="1" hangingPunct="1"/>
            <a:endParaRPr lang="cs-CZ" altLang="cs-CZ" sz="1800" dirty="0"/>
          </a:p>
        </p:txBody>
      </p:sp>
      <p:pic>
        <p:nvPicPr>
          <p:cNvPr id="14341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309563"/>
            <a:ext cx="24939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>
          <a:xfrm>
            <a:off x="539750" y="2095500"/>
            <a:ext cx="7424738" cy="2387600"/>
          </a:xfrm>
        </p:spPr>
        <p:txBody>
          <a:bodyPr/>
          <a:lstStyle/>
          <a:p>
            <a:pPr eaLnBrk="1" hangingPunct="1"/>
            <a:r>
              <a:rPr lang="cs-CZ" altLang="cs-CZ" dirty="0"/>
              <a:t>Děkujeme vám za pozornost.</a:t>
            </a:r>
            <a:br>
              <a:rPr lang="cs-CZ" altLang="cs-CZ" dirty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www.rozvojadiktologickychsluzeb.cz</a:t>
            </a:r>
          </a:p>
        </p:txBody>
      </p:sp>
      <p:sp>
        <p:nvSpPr>
          <p:cNvPr id="15363" name="Podnadpis 2"/>
          <p:cNvSpPr>
            <a:spLocks noGrp="1"/>
          </p:cNvSpPr>
          <p:nvPr>
            <p:ph type="subTitle" idx="1"/>
          </p:nvPr>
        </p:nvSpPr>
        <p:spPr>
          <a:xfrm>
            <a:off x="531813" y="4624388"/>
            <a:ext cx="7424737" cy="1655762"/>
          </a:xfrm>
        </p:spPr>
        <p:txBody>
          <a:bodyPr/>
          <a:lstStyle/>
          <a:p>
            <a:pPr algn="r" eaLnBrk="1" hangingPunct="1"/>
            <a:r>
              <a:rPr lang="cs-CZ" altLang="cs-CZ" dirty="0"/>
              <a:t>Kontakty: Petr Pleva, </a:t>
            </a:r>
            <a:r>
              <a:rPr lang="cs-CZ" altLang="cs-CZ" dirty="0" err="1"/>
              <a:t>pleva.petr</a:t>
            </a:r>
            <a:r>
              <a:rPr lang="en-US" altLang="cs-CZ" dirty="0"/>
              <a:t>@</a:t>
            </a:r>
            <a:r>
              <a:rPr lang="cs-CZ" altLang="cs-CZ" dirty="0"/>
              <a:t>vlada.cz</a:t>
            </a:r>
          </a:p>
          <a:p>
            <a:pPr algn="r" eaLnBrk="1" hangingPunct="1"/>
            <a:r>
              <a:rPr lang="cs-CZ" altLang="cs-CZ" dirty="0"/>
              <a:t>	Lukáš Klimek, </a:t>
            </a:r>
            <a:r>
              <a:rPr lang="cs-CZ" altLang="cs-CZ" dirty="0" err="1" smtClean="0"/>
              <a:t>klimek.lukas</a:t>
            </a:r>
            <a:r>
              <a:rPr lang="en-US" altLang="cs-CZ" dirty="0"/>
              <a:t>@</a:t>
            </a:r>
            <a:r>
              <a:rPr lang="cs-CZ" altLang="cs-CZ" dirty="0"/>
              <a:t>vlada.cz</a:t>
            </a:r>
          </a:p>
          <a:p>
            <a:pPr algn="r" eaLnBrk="1" hangingPunct="1"/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15364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989513" y="6337300"/>
            <a:ext cx="3998912" cy="520700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2. března 2021 | Praha</a:t>
            </a:r>
          </a:p>
        </p:txBody>
      </p:sp>
      <p:pic>
        <p:nvPicPr>
          <p:cNvPr id="15365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09563"/>
            <a:ext cx="5191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950" y="309563"/>
            <a:ext cx="24939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Identifikované problémy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4001180" cy="3005363"/>
          </a:xfrm>
        </p:spPr>
        <p:txBody>
          <a:bodyPr/>
          <a:lstStyle/>
          <a:p>
            <a:pPr lvl="2" eaLnBrk="1" hangingPunct="1"/>
            <a:r>
              <a:rPr lang="cs-CZ" altLang="cs-CZ" dirty="0"/>
              <a:t>Rozdílný přístup k legálním a nelegálním drogám</a:t>
            </a:r>
          </a:p>
          <a:p>
            <a:pPr lvl="2" eaLnBrk="1" hangingPunct="1"/>
            <a:r>
              <a:rPr lang="cs-CZ" altLang="cs-CZ" dirty="0"/>
              <a:t>Legislativní absence návykového chování</a:t>
            </a:r>
          </a:p>
          <a:p>
            <a:pPr lvl="2" eaLnBrk="1" hangingPunct="1"/>
            <a:r>
              <a:rPr lang="cs-CZ" altLang="cs-CZ" dirty="0"/>
              <a:t>Striktní oddělení zdravotních a sociálních služeb</a:t>
            </a:r>
          </a:p>
          <a:p>
            <a:pPr lvl="2" eaLnBrk="1" hangingPunct="1"/>
            <a:r>
              <a:rPr lang="cs-CZ" altLang="cs-CZ" dirty="0"/>
              <a:t>Neexistence ucelené sítě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Problematické poskytování služeb v přirozeném prostředí klienta </a:t>
            </a:r>
          </a:p>
        </p:txBody>
      </p:sp>
      <p:sp>
        <p:nvSpPr>
          <p:cNvPr id="10245" name="Zástupný symbol pro obsah 3"/>
          <p:cNvSpPr>
            <a:spLocks noGrp="1"/>
          </p:cNvSpPr>
          <p:nvPr>
            <p:ph sz="half" idx="2"/>
          </p:nvPr>
        </p:nvSpPr>
        <p:spPr>
          <a:xfrm>
            <a:off x="4849813" y="2636838"/>
            <a:ext cx="3641725" cy="3540125"/>
          </a:xfrm>
        </p:spPr>
        <p:txBody>
          <a:bodyPr/>
          <a:lstStyle/>
          <a:p>
            <a:pPr lvl="2" eaLnBrk="1" hangingPunct="1"/>
            <a:r>
              <a:rPr lang="cs-CZ" altLang="cs-CZ" dirty="0"/>
              <a:t>Jednoleté financování služeb</a:t>
            </a:r>
          </a:p>
          <a:p>
            <a:pPr lvl="2" eaLnBrk="1" hangingPunct="1"/>
            <a:r>
              <a:rPr lang="cs-CZ" altLang="cs-CZ" dirty="0"/>
              <a:t>Rozdílný přístup k </a:t>
            </a:r>
            <a:r>
              <a:rPr lang="cs-CZ" altLang="cs-CZ" dirty="0" err="1"/>
              <a:t>adiktologickým</a:t>
            </a:r>
            <a:r>
              <a:rPr lang="cs-CZ" altLang="cs-CZ" dirty="0"/>
              <a:t> službám v jednotlivých krajích</a:t>
            </a:r>
          </a:p>
          <a:p>
            <a:pPr lvl="2" eaLnBrk="1" hangingPunct="1"/>
            <a:r>
              <a:rPr lang="cs-CZ" altLang="cs-CZ" dirty="0"/>
              <a:t>Složitost a administrativní náročnost „vícezdrojového“ financování</a:t>
            </a:r>
          </a:p>
          <a:p>
            <a:pPr lvl="2" eaLnBrk="1" hangingPunct="1"/>
            <a:r>
              <a:rPr lang="cs-CZ" altLang="cs-CZ" dirty="0"/>
              <a:t>Nízká právní síla typologie a standardů</a:t>
            </a:r>
          </a:p>
          <a:p>
            <a:pPr lvl="2" eaLnBrk="1" hangingPunct="1"/>
            <a:r>
              <a:rPr lang="cs-CZ" altLang="cs-CZ" dirty="0"/>
              <a:t>Nedostatečná primární prevence</a:t>
            </a:r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dirty="0"/>
              <a:t>Varianty systémových změn</a:t>
            </a:r>
          </a:p>
        </p:txBody>
      </p:sp>
      <p:sp>
        <p:nvSpPr>
          <p:cNvPr id="9220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7531639" cy="3540125"/>
          </a:xfrm>
        </p:spPr>
        <p:txBody>
          <a:bodyPr/>
          <a:lstStyle/>
          <a:p>
            <a:pPr lvl="2" eaLnBrk="1" hangingPunct="1">
              <a:spcAft>
                <a:spcPts val="1200"/>
              </a:spcAft>
            </a:pPr>
            <a:r>
              <a:rPr lang="cs-CZ" altLang="cs-CZ" sz="3200" dirty="0"/>
              <a:t>Dva klíčové parametry</a:t>
            </a:r>
          </a:p>
          <a:p>
            <a:pPr lvl="3">
              <a:spcAft>
                <a:spcPts val="1200"/>
              </a:spcAft>
            </a:pPr>
            <a:r>
              <a:rPr lang="cs-CZ" altLang="cs-CZ" sz="3000" dirty="0"/>
              <a:t>Adiktologie jako samostatný obor</a:t>
            </a:r>
          </a:p>
          <a:p>
            <a:pPr lvl="3">
              <a:spcAft>
                <a:spcPts val="1200"/>
              </a:spcAft>
            </a:pPr>
            <a:r>
              <a:rPr lang="cs-CZ" altLang="cs-CZ" sz="3000" dirty="0"/>
              <a:t>Financování</a:t>
            </a:r>
          </a:p>
          <a:p>
            <a:pPr lvl="2">
              <a:spcAft>
                <a:spcPts val="1200"/>
              </a:spcAft>
            </a:pPr>
            <a:r>
              <a:rPr lang="cs-CZ" altLang="cs-CZ" sz="3200" dirty="0"/>
              <a:t>Čtyři varianty legislativního řešení systémových změn</a:t>
            </a:r>
          </a:p>
          <a:p>
            <a:pPr marL="0" lvl="2" indent="0" eaLnBrk="1" hangingPunct="1">
              <a:buNone/>
            </a:pPr>
            <a:endParaRPr lang="cs-CZ" altLang="cs-CZ" dirty="0"/>
          </a:p>
          <a:p>
            <a:pPr lvl="2" eaLnBrk="1" hangingPunct="1"/>
            <a:endParaRPr lang="cs-CZ" altLang="cs-CZ" dirty="0"/>
          </a:p>
          <a:p>
            <a:pPr lvl="2" eaLnBrk="1" hangingPunct="1"/>
            <a:endParaRPr lang="cs-CZ" altLang="cs-CZ" dirty="0"/>
          </a:p>
          <a:p>
            <a:pPr lvl="2" eaLnBrk="1" hangingPunct="1"/>
            <a:endParaRPr lang="cs-CZ" altLang="cs-CZ" dirty="0"/>
          </a:p>
        </p:txBody>
      </p:sp>
      <p:sp>
        <p:nvSpPr>
          <p:cNvPr id="9222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4748F9AC-B7F6-42B3-B259-3BBEBD654E85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číslo snímku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2851144-C299-41AF-AC55-510608FDA3E7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BE1DEB6A-6EA4-4628-A899-2A5379D5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988351"/>
              </p:ext>
            </p:extLst>
          </p:nvPr>
        </p:nvGraphicFramePr>
        <p:xfrm>
          <a:off x="2098613" y="1312093"/>
          <a:ext cx="4416547" cy="3792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ové pole 2">
            <a:extLst>
              <a:ext uri="{FF2B5EF4-FFF2-40B4-BE49-F238E27FC236}">
                <a16:creationId xmlns:a16="http://schemas.microsoft.com/office/drawing/2014/main" id="{7037FA4D-DC66-4FF5-9001-C5905B0CD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349" y="630962"/>
            <a:ext cx="1552575" cy="59531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505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Adiktologie mezirezortní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58">
            <a:extLst>
              <a:ext uri="{FF2B5EF4-FFF2-40B4-BE49-F238E27FC236}">
                <a16:creationId xmlns:a16="http://schemas.microsoft.com/office/drawing/2014/main" id="{B352B70E-004E-43DE-B741-CA9797FCB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89" y="2998064"/>
            <a:ext cx="1317625" cy="7540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505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Vícezdrojové financování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59">
            <a:extLst>
              <a:ext uri="{FF2B5EF4-FFF2-40B4-BE49-F238E27FC236}">
                <a16:creationId xmlns:a16="http://schemas.microsoft.com/office/drawing/2014/main" id="{DF704682-17E9-4919-A53E-70CBC5649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61" y="2918073"/>
            <a:ext cx="1847850" cy="107791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505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Centrální financování z jednoho zdroje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60">
            <a:extLst>
              <a:ext uri="{FF2B5EF4-FFF2-40B4-BE49-F238E27FC236}">
                <a16:creationId xmlns:a16="http://schemas.microsoft.com/office/drawing/2014/main" id="{9183A93B-74FF-4337-B842-1EB43AC6A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861" y="5374179"/>
            <a:ext cx="1670050" cy="723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rgbClr val="505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Adiktologie jako samostatný obor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C3E72CDC-3334-4D51-99CA-536DAB60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295" y="15740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943B8FFE-230D-4BAB-B74C-0F38C033E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295" y="203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5B97C964-53EA-413A-84F3-B38116506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295" y="203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6559F2C8-6818-43AE-991B-5A43EBFD8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295" y="5345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1: Dílčí změny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4001180" cy="3005363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Na základě doporučení WHO</a:t>
            </a:r>
          </a:p>
          <a:p>
            <a:pPr lvl="2" eaLnBrk="1" hangingPunct="1"/>
            <a:r>
              <a:rPr lang="cs-CZ" altLang="cs-CZ" dirty="0"/>
              <a:t>Omezení reklamy na alkohol</a:t>
            </a:r>
          </a:p>
          <a:p>
            <a:pPr lvl="2" eaLnBrk="1" hangingPunct="1"/>
            <a:r>
              <a:rPr lang="cs-CZ" altLang="cs-CZ" dirty="0"/>
              <a:t>Varování na alkoholických nápojích</a:t>
            </a:r>
          </a:p>
          <a:p>
            <a:pPr lvl="2" eaLnBrk="1" hangingPunct="1"/>
            <a:r>
              <a:rPr lang="cs-CZ" altLang="cs-CZ" dirty="0"/>
              <a:t>Omezení místa a doby prodeje alkoholu</a:t>
            </a:r>
          </a:p>
          <a:p>
            <a:pPr lvl="2" eaLnBrk="1" hangingPunct="1"/>
            <a:r>
              <a:rPr lang="cs-CZ" altLang="cs-CZ" dirty="0"/>
              <a:t>Omezení samoobslužného prodeje alkoholu</a:t>
            </a:r>
          </a:p>
          <a:p>
            <a:pPr lvl="2" eaLnBrk="1" hangingPunct="1"/>
            <a:r>
              <a:rPr lang="cs-CZ" altLang="cs-CZ" dirty="0"/>
              <a:t>Povinná školení prodejců alkoholu a tabáku</a:t>
            </a:r>
          </a:p>
          <a:p>
            <a:pPr lvl="2" eaLnBrk="1" hangingPunct="1"/>
            <a:r>
              <a:rPr lang="cs-CZ" altLang="cs-CZ" dirty="0"/>
              <a:t>Změny podporující zapojení peer pracovníků</a:t>
            </a:r>
          </a:p>
        </p:txBody>
      </p:sp>
      <p:sp>
        <p:nvSpPr>
          <p:cNvPr id="10245" name="Zástupný symbol pro obsah 3"/>
          <p:cNvSpPr>
            <a:spLocks noGrp="1"/>
          </p:cNvSpPr>
          <p:nvPr>
            <p:ph sz="half" idx="2"/>
          </p:nvPr>
        </p:nvSpPr>
        <p:spPr>
          <a:xfrm>
            <a:off x="4849813" y="2636838"/>
            <a:ext cx="3641725" cy="3540125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Na základě analýz</a:t>
            </a:r>
          </a:p>
          <a:p>
            <a:pPr lvl="2" eaLnBrk="1" hangingPunct="1"/>
            <a:r>
              <a:rPr lang="cs-CZ" altLang="cs-CZ" dirty="0"/>
              <a:t>Odstranění dvojí registrace služeb</a:t>
            </a:r>
          </a:p>
          <a:p>
            <a:pPr lvl="2" eaLnBrk="1" hangingPunct="1"/>
            <a:r>
              <a:rPr lang="cs-CZ" altLang="cs-CZ" dirty="0"/>
              <a:t>Zavedení cílové skupiny nelátkových závislostí</a:t>
            </a:r>
          </a:p>
          <a:p>
            <a:pPr lvl="2" eaLnBrk="1" hangingPunct="1"/>
            <a:r>
              <a:rPr lang="cs-CZ" altLang="cs-CZ" dirty="0"/>
              <a:t>Nová ambulantní služba</a:t>
            </a:r>
          </a:p>
          <a:p>
            <a:pPr lvl="2" eaLnBrk="1" hangingPunct="1"/>
            <a:r>
              <a:rPr lang="cs-CZ" altLang="cs-CZ" dirty="0"/>
              <a:t>Zavedení nových možností při testování na infekční nemoci</a:t>
            </a:r>
          </a:p>
          <a:p>
            <a:pPr lvl="2" eaLnBrk="1" hangingPunct="1"/>
            <a:r>
              <a:rPr lang="cs-CZ" altLang="cs-CZ" dirty="0"/>
              <a:t>Zavedení úhrady testování HIV</a:t>
            </a:r>
          </a:p>
          <a:p>
            <a:pPr lvl="2" eaLnBrk="1" hangingPunct="1"/>
            <a:r>
              <a:rPr lang="cs-CZ" altLang="cs-CZ" dirty="0"/>
              <a:t>Návrh úpravy školské primární prevence</a:t>
            </a:r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70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dirty="0"/>
              <a:t>Varianta 2: Agentura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2" y="2660650"/>
            <a:ext cx="7647049" cy="3005363"/>
          </a:xfrm>
        </p:spPr>
        <p:txBody>
          <a:bodyPr/>
          <a:lstStyle/>
          <a:p>
            <a:pPr lvl="2" eaLnBrk="1" hangingPunct="1"/>
            <a:r>
              <a:rPr lang="cs-CZ" altLang="cs-CZ" dirty="0"/>
              <a:t>Agentura je organizační složkou státu a je správcem rozpočtové kapitoly</a:t>
            </a:r>
          </a:p>
          <a:p>
            <a:pPr lvl="2" eaLnBrk="1" hangingPunct="1"/>
            <a:r>
              <a:rPr lang="cs-CZ" altLang="cs-CZ" dirty="0"/>
              <a:t>Součástí Agentury je NMS</a:t>
            </a:r>
          </a:p>
          <a:p>
            <a:pPr lvl="2" eaLnBrk="1" hangingPunct="1"/>
            <a:r>
              <a:rPr lang="cs-CZ" altLang="cs-CZ" dirty="0"/>
              <a:t>Plní úkoly stanovené vládou a RVKPP</a:t>
            </a:r>
          </a:p>
          <a:p>
            <a:pPr lvl="2" eaLnBrk="1" hangingPunct="1"/>
            <a:r>
              <a:rPr lang="cs-CZ" altLang="cs-CZ" dirty="0"/>
              <a:t>Zajišťuje certifikaci služeb</a:t>
            </a:r>
          </a:p>
          <a:p>
            <a:pPr lvl="2" eaLnBrk="1" hangingPunct="1"/>
            <a:r>
              <a:rPr lang="cs-CZ" altLang="cs-CZ" dirty="0"/>
              <a:t>Vyhláškou stanovuje typologii a certifikační řád</a:t>
            </a:r>
          </a:p>
          <a:p>
            <a:pPr lvl="2" eaLnBrk="1" hangingPunct="1"/>
            <a:r>
              <a:rPr lang="cs-CZ" altLang="cs-CZ" dirty="0"/>
              <a:t>Ve spolupráci s kraji a zdravotními pojišťovnami vytváří síť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Zajišťuje financování sítě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Zajišťuje financování výzkumných a vzdělávacích projektů</a:t>
            </a:r>
          </a:p>
          <a:p>
            <a:pPr lvl="2" eaLnBrk="1" hangingPunct="1"/>
            <a:r>
              <a:rPr lang="cs-CZ" altLang="cs-CZ" dirty="0"/>
              <a:t>Provádí kontrolní činnost</a:t>
            </a: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9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dirty="0"/>
              <a:t>Varianta 2: Agentura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4001180" cy="3005363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Pozitiva</a:t>
            </a:r>
            <a:endParaRPr lang="cs-CZ" altLang="cs-CZ" sz="2000" dirty="0"/>
          </a:p>
          <a:p>
            <a:pPr lvl="2" eaLnBrk="1" hangingPunct="1"/>
            <a:r>
              <a:rPr lang="cs-CZ" altLang="cs-CZ" dirty="0"/>
              <a:t>Agentura je orgán se silným postavením a vlastní rozpočtovou kapitolou</a:t>
            </a:r>
          </a:p>
          <a:p>
            <a:pPr lvl="2" eaLnBrk="1" hangingPunct="1"/>
            <a:r>
              <a:rPr lang="cs-CZ" altLang="cs-CZ" dirty="0"/>
              <a:t>Certifikace služeb má silný právní základ</a:t>
            </a:r>
          </a:p>
          <a:p>
            <a:pPr lvl="2" eaLnBrk="1" hangingPunct="1"/>
            <a:r>
              <a:rPr lang="cs-CZ" altLang="cs-CZ" dirty="0"/>
              <a:t>Definovaná síť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Zajištěné stabilní financování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</p:txBody>
      </p:sp>
      <p:sp>
        <p:nvSpPr>
          <p:cNvPr id="10245" name="Zástupný symbol pro obsah 3"/>
          <p:cNvSpPr>
            <a:spLocks noGrp="1"/>
          </p:cNvSpPr>
          <p:nvPr>
            <p:ph sz="half" idx="2"/>
          </p:nvPr>
        </p:nvSpPr>
        <p:spPr>
          <a:xfrm>
            <a:off x="4849813" y="2636838"/>
            <a:ext cx="3641725" cy="3540125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Negativa</a:t>
            </a:r>
            <a:endParaRPr lang="cs-CZ" altLang="cs-CZ" sz="2000" dirty="0"/>
          </a:p>
          <a:p>
            <a:pPr lvl="2" eaLnBrk="1" hangingPunct="1"/>
            <a:r>
              <a:rPr lang="cs-CZ" altLang="cs-CZ" dirty="0"/>
              <a:t>Trvá dvojí registrace služeb</a:t>
            </a:r>
          </a:p>
          <a:p>
            <a:pPr lvl="2" eaLnBrk="1" hangingPunct="1"/>
            <a:r>
              <a:rPr lang="cs-CZ" altLang="cs-CZ" dirty="0"/>
              <a:t>Pro certifikaci je nutná předchozí registrace zdravotní nebo sociální služby</a:t>
            </a:r>
          </a:p>
          <a:p>
            <a:pPr lvl="2" eaLnBrk="1" hangingPunct="1"/>
            <a:r>
              <a:rPr lang="cs-CZ" altLang="cs-CZ" dirty="0"/>
              <a:t>Zdravotní část spravují zdravotní pojišťovny bez přímé provázanosti s Agenturou</a:t>
            </a:r>
          </a:p>
          <a:p>
            <a:pPr lvl="2" eaLnBrk="1" hangingPunct="1"/>
            <a:r>
              <a:rPr lang="cs-CZ" altLang="cs-CZ" dirty="0"/>
              <a:t>Může být problematická spolupráce s kraji při tvorbě sítě služeb</a:t>
            </a:r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3: </a:t>
            </a:r>
            <a:r>
              <a:rPr lang="cs-CZ" altLang="cs-CZ" sz="3800" dirty="0" err="1"/>
              <a:t>Adiktologické</a:t>
            </a:r>
            <a:r>
              <a:rPr lang="cs-CZ" altLang="cs-CZ" sz="3800" dirty="0"/>
              <a:t> služby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538163" y="2660650"/>
            <a:ext cx="4001180" cy="3005363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Typologie</a:t>
            </a:r>
            <a:endParaRPr lang="cs-CZ" altLang="cs-CZ" dirty="0"/>
          </a:p>
          <a:p>
            <a:pPr lvl="2" eaLnBrk="1" hangingPunct="1"/>
            <a:r>
              <a:rPr lang="cs-CZ" altLang="cs-CZ" dirty="0"/>
              <a:t>Preventivní služby</a:t>
            </a:r>
          </a:p>
          <a:p>
            <a:pPr lvl="2" eaLnBrk="1" hangingPunct="1"/>
            <a:r>
              <a:rPr lang="cs-CZ" altLang="cs-CZ" dirty="0"/>
              <a:t>Nízkoprahové služby</a:t>
            </a:r>
          </a:p>
          <a:p>
            <a:pPr lvl="2" eaLnBrk="1" hangingPunct="1"/>
            <a:r>
              <a:rPr lang="cs-CZ" altLang="cs-CZ" dirty="0"/>
              <a:t>Ambulantní služby</a:t>
            </a:r>
          </a:p>
          <a:p>
            <a:pPr lvl="2" eaLnBrk="1" hangingPunct="1"/>
            <a:r>
              <a:rPr lang="cs-CZ" altLang="cs-CZ" dirty="0"/>
              <a:t>Služby krátkodobé stabilizace</a:t>
            </a:r>
          </a:p>
          <a:p>
            <a:pPr lvl="2" eaLnBrk="1" hangingPunct="1"/>
            <a:r>
              <a:rPr lang="cs-CZ" altLang="cs-CZ" dirty="0"/>
              <a:t>Rezidenční služby</a:t>
            </a:r>
          </a:p>
          <a:p>
            <a:pPr lvl="2" eaLnBrk="1" hangingPunct="1"/>
            <a:r>
              <a:rPr lang="cs-CZ" altLang="cs-CZ" dirty="0"/>
              <a:t>Služby následné péče</a:t>
            </a:r>
          </a:p>
          <a:p>
            <a:pPr lvl="2" eaLnBrk="1" hangingPunct="1"/>
            <a:r>
              <a:rPr lang="cs-CZ" altLang="cs-CZ" dirty="0"/>
              <a:t>Součástí každého typu je druh zdravotní péče, kterou lze poskytovat bez </a:t>
            </a:r>
            <a:r>
              <a:rPr lang="cs-CZ" altLang="cs-CZ" dirty="0" err="1"/>
              <a:t>zvlášní</a:t>
            </a:r>
            <a:r>
              <a:rPr lang="cs-CZ" altLang="cs-CZ" dirty="0"/>
              <a:t> registrace</a:t>
            </a:r>
          </a:p>
        </p:txBody>
      </p:sp>
      <p:sp>
        <p:nvSpPr>
          <p:cNvPr id="10245" name="Zástupný symbol pro obsah 3"/>
          <p:cNvSpPr>
            <a:spLocks noGrp="1"/>
          </p:cNvSpPr>
          <p:nvPr>
            <p:ph sz="half" idx="2"/>
          </p:nvPr>
        </p:nvSpPr>
        <p:spPr>
          <a:xfrm>
            <a:off x="4849813" y="2636838"/>
            <a:ext cx="3641725" cy="3540125"/>
          </a:xfrm>
        </p:spPr>
        <p:txBody>
          <a:bodyPr/>
          <a:lstStyle/>
          <a:p>
            <a:pPr algn="ctr" eaLnBrk="1" hangingPunct="1"/>
            <a:r>
              <a:rPr lang="cs-CZ" altLang="cs-CZ" sz="2400" dirty="0"/>
              <a:t>Podmínky poskytování</a:t>
            </a:r>
          </a:p>
          <a:p>
            <a:pPr lvl="2" eaLnBrk="1" hangingPunct="1"/>
            <a:r>
              <a:rPr lang="cs-CZ" altLang="cs-CZ" dirty="0"/>
              <a:t>Registrace krajským úřadem na základě splnění obecných požadavků</a:t>
            </a:r>
          </a:p>
          <a:p>
            <a:pPr lvl="2" eaLnBrk="1" hangingPunct="1"/>
            <a:r>
              <a:rPr lang="cs-CZ" altLang="cs-CZ" dirty="0"/>
              <a:t>Krajský úřad vede registr poskytovatelů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r>
              <a:rPr lang="cs-CZ" altLang="cs-CZ" dirty="0"/>
              <a:t>Certifikace RVKPP na základě plnění standardů odborné způsobilosti</a:t>
            </a:r>
          </a:p>
          <a:p>
            <a:pPr lvl="2" eaLnBrk="1" hangingPunct="1"/>
            <a:r>
              <a:rPr lang="cs-CZ" altLang="cs-CZ" dirty="0"/>
              <a:t>RVKPP vede rejstřík </a:t>
            </a:r>
            <a:r>
              <a:rPr lang="cs-CZ" altLang="cs-CZ" dirty="0" err="1"/>
              <a:t>adiktologických</a:t>
            </a:r>
            <a:r>
              <a:rPr lang="cs-CZ" altLang="cs-CZ" dirty="0"/>
              <a:t> služeb</a:t>
            </a:r>
          </a:p>
          <a:p>
            <a:pPr lvl="2" eaLnBrk="1" hangingPunct="1"/>
            <a:endParaRPr lang="cs-CZ" altLang="cs-CZ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155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/>
          <p:cNvSpPr>
            <a:spLocks noGrp="1"/>
          </p:cNvSpPr>
          <p:nvPr>
            <p:ph type="title"/>
          </p:nvPr>
        </p:nvSpPr>
        <p:spPr>
          <a:xfrm>
            <a:off x="1087438" y="0"/>
            <a:ext cx="7426325" cy="2163763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Varianta 3: </a:t>
            </a:r>
            <a:r>
              <a:rPr lang="cs-CZ" altLang="cs-CZ" sz="3800" dirty="0" err="1"/>
              <a:t>Adiktologické</a:t>
            </a:r>
            <a:r>
              <a:rPr lang="cs-CZ" altLang="cs-CZ" sz="3800" dirty="0"/>
              <a:t> služby</a:t>
            </a:r>
          </a:p>
        </p:txBody>
      </p:sp>
      <p:sp>
        <p:nvSpPr>
          <p:cNvPr id="10244" name="Zástupný symbol pro obsah 2"/>
          <p:cNvSpPr>
            <a:spLocks noGrp="1"/>
          </p:cNvSpPr>
          <p:nvPr>
            <p:ph sz="half" idx="1"/>
          </p:nvPr>
        </p:nvSpPr>
        <p:spPr>
          <a:xfrm>
            <a:off x="245198" y="2692719"/>
            <a:ext cx="8366141" cy="3246442"/>
          </a:xfrm>
        </p:spPr>
        <p:txBody>
          <a:bodyPr/>
          <a:lstStyle/>
          <a:p>
            <a:pPr marL="449580" algn="just">
              <a:spcAft>
                <a:spcPts val="600"/>
              </a:spcAft>
            </a:pPr>
            <a:r>
              <a:rPr lang="cs-CZ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Nízkoprahové služby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Služba obsahuje tyto základní činnosti: krizová intervence, 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kontaktní práce, snižování rizik spojených s užíváním návykových látek nebo návykovým chováním, orientační testování na infekční onemocnění, edukace a předávání informací, poradenství, motivační rozhovor, činnosti sociální práce, základní zdravotní ošetření, odkazování do navazujících služeb.</a:t>
            </a:r>
            <a:r>
              <a:rPr lang="cs-CZ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Služba je poskytována ambulantní, terénní nebo distanční formou.</a:t>
            </a:r>
            <a:r>
              <a:rPr lang="cs-CZ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Služba je určena pro cílové skupiny osob závislých na alkoholu, omamných a psychotropních látkách a osoby s duální diagnózou. </a:t>
            </a:r>
            <a:endParaRPr lang="cs-CZ" sz="16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Both"/>
            </a:pPr>
            <a:r>
              <a:rPr lang="cs-CZ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V této službě lze poskytovat preventivní a ošetřovatelskou zdravotní péči.</a:t>
            </a:r>
            <a:endParaRPr lang="cs-CZ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F8D71B4-B5C9-4B35-8EA3-7275BAED4962}" type="slidenum">
              <a:rPr lang="cs-CZ" altLang="cs-CZ" smtClean="0">
                <a:latin typeface="Segoe UI" pitchFamily="34" charset="0"/>
                <a:cs typeface="Segoe U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altLang="cs-CZ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65" y="6227038"/>
            <a:ext cx="2015706" cy="4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19063"/>
      </p:ext>
    </p:extLst>
  </p:cSld>
  <p:clrMapOvr>
    <a:masterClrMapping/>
  </p:clrMapOvr>
</p:sld>
</file>

<file path=ppt/theme/theme1.xml><?xml version="1.0" encoding="utf-8"?>
<a:theme xmlns:a="http://schemas.openxmlformats.org/drawingml/2006/main" name="model_Power_point_1_RAS">
  <a:themeElements>
    <a:clrScheme name="NMS_modra">
      <a:dk1>
        <a:sysClr val="windowText" lastClr="000000"/>
      </a:dk1>
      <a:lt1>
        <a:sysClr val="window" lastClr="FFFFFF"/>
      </a:lt1>
      <a:dk2>
        <a:srgbClr val="2A8FCE"/>
      </a:dk2>
      <a:lt2>
        <a:srgbClr val="E7E6E6"/>
      </a:lt2>
      <a:accent1>
        <a:srgbClr val="2A8FCE"/>
      </a:accent1>
      <a:accent2>
        <a:srgbClr val="808080"/>
      </a:accent2>
      <a:accent3>
        <a:srgbClr val="6EAAE6"/>
      </a:accent3>
      <a:accent4>
        <a:srgbClr val="1F72B4"/>
      </a:accent4>
      <a:accent5>
        <a:srgbClr val="14396A"/>
      </a:accent5>
      <a:accent6>
        <a:srgbClr val="C8E1FF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S_prezentace_modra.potx" id="{87E4A23E-2B02-4354-A610-B5C555E88126}" vid="{067E5B4F-D9D4-4CF7-A2E6-26410BA04FA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RAS_model_logo_ESF_průběžně</Template>
  <TotalTime>763</TotalTime>
  <Words>979</Words>
  <Application>Microsoft Office PowerPoint</Application>
  <PresentationFormat>Předvádění na obrazovce (4:3)</PresentationFormat>
  <Paragraphs>163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Segoe UI</vt:lpstr>
      <vt:lpstr>Times New Roman</vt:lpstr>
      <vt:lpstr>model_Power_point_1_RAS</vt:lpstr>
      <vt:lpstr>Workshop na téma:</vt:lpstr>
      <vt:lpstr>Identifikované problémy</vt:lpstr>
      <vt:lpstr>Varianty systémových změn</vt:lpstr>
      <vt:lpstr>Prezentace aplikace PowerPoint</vt:lpstr>
      <vt:lpstr>Varianta 1: Dílčí změny</vt:lpstr>
      <vt:lpstr>Varianta 2: Agentura</vt:lpstr>
      <vt:lpstr>Varianta 2: Agentura</vt:lpstr>
      <vt:lpstr>Varianta 3: Adiktologické služby</vt:lpstr>
      <vt:lpstr>Varianta 3: Adiktologické služby</vt:lpstr>
      <vt:lpstr>Varianta 3: Adiktologické služby</vt:lpstr>
      <vt:lpstr>Varianta 3: Adiktologické služby</vt:lpstr>
      <vt:lpstr>Varianta 3: Adiktologické služby</vt:lpstr>
      <vt:lpstr>Varianta 4: Adiktologický zákon</vt:lpstr>
      <vt:lpstr>Varianta 4: Adiktologický zákon</vt:lpstr>
      <vt:lpstr>Místo závěru jeden citát:  „Boj je podstatou života. Kdo nebojuje, nemůže ani zvítězit.“  Tomáš Baťa  </vt:lpstr>
      <vt:lpstr>Děkujeme vám za pozornost.  www.rozvojadiktologickychsluzeb.cz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„Systémová podpora rozvoje adiktologických služeb v rámci integrované protidrogové politiky“</dc:title>
  <dc:creator>Petr Pleva</dc:creator>
  <cp:lastModifiedBy>Havlíčková Daniela</cp:lastModifiedBy>
  <cp:revision>47</cp:revision>
  <dcterms:created xsi:type="dcterms:W3CDTF">2020-11-02T14:50:00Z</dcterms:created>
  <dcterms:modified xsi:type="dcterms:W3CDTF">2021-03-19T13:02:12Z</dcterms:modified>
</cp:coreProperties>
</file>